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256" r:id="rId5"/>
    <p:sldId id="266" r:id="rId6"/>
    <p:sldId id="260" r:id="rId7"/>
    <p:sldId id="261" r:id="rId8"/>
    <p:sldId id="283" r:id="rId9"/>
    <p:sldId id="265" r:id="rId10"/>
    <p:sldId id="267" r:id="rId11"/>
    <p:sldId id="268" r:id="rId12"/>
    <p:sldId id="269" r:id="rId13"/>
    <p:sldId id="287" r:id="rId14"/>
    <p:sldId id="271" r:id="rId15"/>
    <p:sldId id="272" r:id="rId16"/>
    <p:sldId id="274" r:id="rId17"/>
    <p:sldId id="273" r:id="rId18"/>
    <p:sldId id="276" r:id="rId19"/>
    <p:sldId id="279" r:id="rId20"/>
    <p:sldId id="280" r:id="rId21"/>
    <p:sldId id="281" r:id="rId22"/>
    <p:sldId id="289" r:id="rId23"/>
    <p:sldId id="285" r:id="rId24"/>
    <p:sldId id="286" r:id="rId25"/>
    <p:sldId id="293" r:id="rId26"/>
    <p:sldId id="295" r:id="rId27"/>
    <p:sldId id="298" r:id="rId28"/>
    <p:sldId id="296" r:id="rId29"/>
    <p:sldId id="301" r:id="rId30"/>
    <p:sldId id="304" r:id="rId31"/>
    <p:sldId id="305" r:id="rId32"/>
    <p:sldId id="303" r:id="rId33"/>
    <p:sldId id="311" r:id="rId34"/>
    <p:sldId id="312" r:id="rId35"/>
    <p:sldId id="313" r:id="rId36"/>
    <p:sldId id="314" r:id="rId37"/>
    <p:sldId id="319" r:id="rId38"/>
    <p:sldId id="320" r:id="rId39"/>
    <p:sldId id="327" r:id="rId40"/>
    <p:sldId id="324" r:id="rId41"/>
    <p:sldId id="325" r:id="rId42"/>
    <p:sldId id="326" r:id="rId43"/>
    <p:sldId id="334" r:id="rId44"/>
    <p:sldId id="335" r:id="rId45"/>
    <p:sldId id="332" r:id="rId46"/>
    <p:sldId id="337" r:id="rId47"/>
    <p:sldId id="345" r:id="rId48"/>
    <p:sldId id="348" r:id="rId49"/>
    <p:sldId id="342" r:id="rId50"/>
    <p:sldId id="347" r:id="rId51"/>
    <p:sldId id="352" r:id="rId52"/>
    <p:sldId id="354" r:id="rId53"/>
    <p:sldId id="357" r:id="rId54"/>
    <p:sldId id="359" r:id="rId55"/>
    <p:sldId id="364" r:id="rId56"/>
    <p:sldId id="356" r:id="rId57"/>
    <p:sldId id="379" r:id="rId58"/>
    <p:sldId id="381" r:id="rId59"/>
    <p:sldId id="383" r:id="rId60"/>
    <p:sldId id="386" r:id="rId61"/>
    <p:sldId id="387" r:id="rId62"/>
    <p:sldId id="388" r:id="rId63"/>
    <p:sldId id="393" r:id="rId64"/>
    <p:sldId id="389" r:id="rId65"/>
    <p:sldId id="395" r:id="rId66"/>
    <p:sldId id="398" r:id="rId67"/>
    <p:sldId id="397" r:id="rId68"/>
    <p:sldId id="368" r:id="rId69"/>
    <p:sldId id="370" r:id="rId70"/>
    <p:sldId id="365" r:id="rId71"/>
    <p:sldId id="372" r:id="rId72"/>
    <p:sldId id="399" r:id="rId73"/>
    <p:sldId id="373" r:id="rId74"/>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0" d="100"/>
          <a:sy n="80" d="100"/>
        </p:scale>
        <p:origin x="11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81C41-C2BC-437F-8843-30C41CD745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902880-CA5B-499C-87BD-19530B442118}">
      <dgm:prSet/>
      <dgm:spPr/>
      <dgm:t>
        <a:bodyPr/>
        <a:lstStyle/>
        <a:p>
          <a:pPr>
            <a:lnSpc>
              <a:spcPct val="100000"/>
            </a:lnSpc>
          </a:pPr>
          <a:r>
            <a:rPr lang="fi-FI" b="0" i="0"/>
            <a:t>Ota selvää oletko oikeutettu opiskelija- tai muihin alennuksiin paikallisliikenteessä (esim bussiliput).</a:t>
          </a:r>
          <a:endParaRPr lang="en-US"/>
        </a:p>
      </dgm:t>
    </dgm:pt>
    <dgm:pt modelId="{1A940F41-8EB7-4C2D-8CCD-986B131CF01E}" type="parTrans" cxnId="{686F1345-0BC7-42C0-9796-965A96EB033F}">
      <dgm:prSet/>
      <dgm:spPr/>
      <dgm:t>
        <a:bodyPr/>
        <a:lstStyle/>
        <a:p>
          <a:endParaRPr lang="en-US"/>
        </a:p>
      </dgm:t>
    </dgm:pt>
    <dgm:pt modelId="{34F36A6B-879A-4ECD-AEE1-EDB4E494BE8E}" type="sibTrans" cxnId="{686F1345-0BC7-42C0-9796-965A96EB033F}">
      <dgm:prSet/>
      <dgm:spPr/>
      <dgm:t>
        <a:bodyPr/>
        <a:lstStyle/>
        <a:p>
          <a:endParaRPr lang="en-US"/>
        </a:p>
      </dgm:t>
    </dgm:pt>
    <dgm:pt modelId="{09EF89BC-B541-4557-BA82-BE83004481CC}">
      <dgm:prSet/>
      <dgm:spPr/>
      <dgm:t>
        <a:bodyPr/>
        <a:lstStyle/>
        <a:p>
          <a:pPr>
            <a:lnSpc>
              <a:spcPct val="100000"/>
            </a:lnSpc>
          </a:pPr>
          <a:r>
            <a:rPr lang="fi-FI" b="0" i="0"/>
            <a:t>Liikennesääntöjen noudattaminen voi olla erilaista kuin Suomessa ja liikenne voi olla jopa kaoottista joissain maissa (esim. Intia). Ole varovainen liikenteessä. Huomioi vasemmanpuoleinen liikenne esim. </a:t>
          </a:r>
          <a:r>
            <a:rPr lang="fi-FI"/>
            <a:t>Maltalla</a:t>
          </a:r>
          <a:r>
            <a:rPr lang="fi-FI" b="0" i="0"/>
            <a:t>.</a:t>
          </a:r>
          <a:endParaRPr lang="en-US"/>
        </a:p>
      </dgm:t>
    </dgm:pt>
    <dgm:pt modelId="{D99BB66E-DBAC-4BE7-86C1-589EF0D4A49E}" type="parTrans" cxnId="{32FE2079-3186-43D0-A321-25C54C4AFB77}">
      <dgm:prSet/>
      <dgm:spPr/>
      <dgm:t>
        <a:bodyPr/>
        <a:lstStyle/>
        <a:p>
          <a:endParaRPr lang="en-US"/>
        </a:p>
      </dgm:t>
    </dgm:pt>
    <dgm:pt modelId="{4A49ACEF-3AD5-49D8-A0B0-576D1379E4D2}" type="sibTrans" cxnId="{32FE2079-3186-43D0-A321-25C54C4AFB77}">
      <dgm:prSet/>
      <dgm:spPr/>
      <dgm:t>
        <a:bodyPr/>
        <a:lstStyle/>
        <a:p>
          <a:endParaRPr lang="en-US"/>
        </a:p>
      </dgm:t>
    </dgm:pt>
    <dgm:pt modelId="{A27C9D63-33F1-41C6-BDD4-A482FADE5E35}">
      <dgm:prSet/>
      <dgm:spPr/>
      <dgm:t>
        <a:bodyPr/>
        <a:lstStyle/>
        <a:p>
          <a:pPr>
            <a:lnSpc>
              <a:spcPct val="100000"/>
            </a:lnSpc>
          </a:pPr>
          <a:r>
            <a:rPr lang="fi-FI" b="0" i="0"/>
            <a:t>Paikallinen yhteyshenkilömme neuvoo sinua mistä ostat bussiliput, miten pääset työpaikalle jne. </a:t>
          </a:r>
          <a:r>
            <a:rPr lang="fi-FI"/>
            <a:t>Kannattaa</a:t>
          </a:r>
          <a:r>
            <a:rPr lang="fi-FI" b="0" i="0"/>
            <a:t> toki itsekin etukäteen selvittää näitä.</a:t>
          </a:r>
          <a:endParaRPr lang="en-US"/>
        </a:p>
      </dgm:t>
    </dgm:pt>
    <dgm:pt modelId="{4EF80F59-EF8D-490A-BE05-BFC10BA5AD47}" type="parTrans" cxnId="{543A8BCE-6ED0-4DBE-8881-E4AB0A3E3DC8}">
      <dgm:prSet/>
      <dgm:spPr/>
      <dgm:t>
        <a:bodyPr/>
        <a:lstStyle/>
        <a:p>
          <a:endParaRPr lang="en-US"/>
        </a:p>
      </dgm:t>
    </dgm:pt>
    <dgm:pt modelId="{3E27BB6F-8C07-4550-A97D-E1BAAEA79F31}" type="sibTrans" cxnId="{543A8BCE-6ED0-4DBE-8881-E4AB0A3E3DC8}">
      <dgm:prSet/>
      <dgm:spPr/>
      <dgm:t>
        <a:bodyPr/>
        <a:lstStyle/>
        <a:p>
          <a:endParaRPr lang="en-US"/>
        </a:p>
      </dgm:t>
    </dgm:pt>
    <dgm:pt modelId="{E4F60F2C-8233-4A7F-893B-884C112F8ED8}" type="pres">
      <dgm:prSet presAssocID="{16381C41-C2BC-437F-8843-30C41CD74596}" presName="root" presStyleCnt="0">
        <dgm:presLayoutVars>
          <dgm:dir/>
          <dgm:resizeHandles val="exact"/>
        </dgm:presLayoutVars>
      </dgm:prSet>
      <dgm:spPr/>
    </dgm:pt>
    <dgm:pt modelId="{F50E0C9C-8D00-4BEF-89AC-BFA741C3D376}" type="pres">
      <dgm:prSet presAssocID="{BE902880-CA5B-499C-87BD-19530B442118}" presName="compNode" presStyleCnt="0"/>
      <dgm:spPr/>
    </dgm:pt>
    <dgm:pt modelId="{C8255D0F-A355-46FC-8B88-A7ECAE19F32C}" type="pres">
      <dgm:prSet presAssocID="{BE902880-CA5B-499C-87BD-19530B442118}" presName="bgRect" presStyleLbl="bgShp" presStyleIdx="0" presStyleCnt="3"/>
      <dgm:spPr/>
    </dgm:pt>
    <dgm:pt modelId="{9178BBC5-5BA3-4698-8E7D-3839FB32C278}" type="pres">
      <dgm:prSet presAssocID="{BE902880-CA5B-499C-87BD-19530B4421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2BDF6F3B-5240-496B-9AD8-D77975945CCA}" type="pres">
      <dgm:prSet presAssocID="{BE902880-CA5B-499C-87BD-19530B442118}" presName="spaceRect" presStyleCnt="0"/>
      <dgm:spPr/>
    </dgm:pt>
    <dgm:pt modelId="{5822B046-A58E-4982-A61D-6364415E5FE1}" type="pres">
      <dgm:prSet presAssocID="{BE902880-CA5B-499C-87BD-19530B442118}" presName="parTx" presStyleLbl="revTx" presStyleIdx="0" presStyleCnt="3">
        <dgm:presLayoutVars>
          <dgm:chMax val="0"/>
          <dgm:chPref val="0"/>
        </dgm:presLayoutVars>
      </dgm:prSet>
      <dgm:spPr/>
    </dgm:pt>
    <dgm:pt modelId="{7F576154-7DEE-4AF5-8CED-6A61504519C0}" type="pres">
      <dgm:prSet presAssocID="{34F36A6B-879A-4ECD-AEE1-EDB4E494BE8E}" presName="sibTrans" presStyleCnt="0"/>
      <dgm:spPr/>
    </dgm:pt>
    <dgm:pt modelId="{D288FF95-E99D-4C87-AFF4-166443D75C17}" type="pres">
      <dgm:prSet presAssocID="{09EF89BC-B541-4557-BA82-BE83004481CC}" presName="compNode" presStyleCnt="0"/>
      <dgm:spPr/>
    </dgm:pt>
    <dgm:pt modelId="{E1AD3DC3-9C76-41C4-89BD-13973D5E54E6}" type="pres">
      <dgm:prSet presAssocID="{09EF89BC-B541-4557-BA82-BE83004481CC}" presName="bgRect" presStyleLbl="bgShp" presStyleIdx="1" presStyleCnt="3"/>
      <dgm:spPr/>
    </dgm:pt>
    <dgm:pt modelId="{82CBB853-0682-4A92-8565-4A75AD64C408}" type="pres">
      <dgm:prSet presAssocID="{09EF89BC-B541-4557-BA82-BE83004481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lot"/>
        </a:ext>
      </dgm:extLst>
    </dgm:pt>
    <dgm:pt modelId="{C5D35AC8-70D0-49BA-B46E-C858E2B2CCE3}" type="pres">
      <dgm:prSet presAssocID="{09EF89BC-B541-4557-BA82-BE83004481CC}" presName="spaceRect" presStyleCnt="0"/>
      <dgm:spPr/>
    </dgm:pt>
    <dgm:pt modelId="{C47D408C-7A08-4985-893F-4200394684A5}" type="pres">
      <dgm:prSet presAssocID="{09EF89BC-B541-4557-BA82-BE83004481CC}" presName="parTx" presStyleLbl="revTx" presStyleIdx="1" presStyleCnt="3">
        <dgm:presLayoutVars>
          <dgm:chMax val="0"/>
          <dgm:chPref val="0"/>
        </dgm:presLayoutVars>
      </dgm:prSet>
      <dgm:spPr/>
    </dgm:pt>
    <dgm:pt modelId="{2191E52B-157D-4646-98ED-74CE20351830}" type="pres">
      <dgm:prSet presAssocID="{4A49ACEF-3AD5-49D8-A0B0-576D1379E4D2}" presName="sibTrans" presStyleCnt="0"/>
      <dgm:spPr/>
    </dgm:pt>
    <dgm:pt modelId="{A9AC943B-0557-419B-90A7-38E8DF5E163B}" type="pres">
      <dgm:prSet presAssocID="{A27C9D63-33F1-41C6-BDD4-A482FADE5E35}" presName="compNode" presStyleCnt="0"/>
      <dgm:spPr/>
    </dgm:pt>
    <dgm:pt modelId="{DC1EB87F-057D-4A89-939F-2E37EA17A645}" type="pres">
      <dgm:prSet presAssocID="{A27C9D63-33F1-41C6-BDD4-A482FADE5E35}" presName="bgRect" presStyleLbl="bgShp" presStyleIdx="2" presStyleCnt="3"/>
      <dgm:spPr/>
    </dgm:pt>
    <dgm:pt modelId="{A2DFD95F-CB7C-4E11-8D2B-D6FE40865735}" type="pres">
      <dgm:prSet presAssocID="{A27C9D63-33F1-41C6-BDD4-A482FADE5E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C2BB0C2B-9D6F-476B-B968-99FE7EA2B698}" type="pres">
      <dgm:prSet presAssocID="{A27C9D63-33F1-41C6-BDD4-A482FADE5E35}" presName="spaceRect" presStyleCnt="0"/>
      <dgm:spPr/>
    </dgm:pt>
    <dgm:pt modelId="{837F50BC-01F3-430B-B452-D59B4A4B3B6C}" type="pres">
      <dgm:prSet presAssocID="{A27C9D63-33F1-41C6-BDD4-A482FADE5E35}" presName="parTx" presStyleLbl="revTx" presStyleIdx="2" presStyleCnt="3">
        <dgm:presLayoutVars>
          <dgm:chMax val="0"/>
          <dgm:chPref val="0"/>
        </dgm:presLayoutVars>
      </dgm:prSet>
      <dgm:spPr/>
    </dgm:pt>
  </dgm:ptLst>
  <dgm:cxnLst>
    <dgm:cxn modelId="{7E8A233D-648F-4861-8E74-3A08202C2D18}" type="presOf" srcId="{BE902880-CA5B-499C-87BD-19530B442118}" destId="{5822B046-A58E-4982-A61D-6364415E5FE1}" srcOrd="0" destOrd="0" presId="urn:microsoft.com/office/officeart/2018/2/layout/IconVerticalSolidList"/>
    <dgm:cxn modelId="{686F1345-0BC7-42C0-9796-965A96EB033F}" srcId="{16381C41-C2BC-437F-8843-30C41CD74596}" destId="{BE902880-CA5B-499C-87BD-19530B442118}" srcOrd="0" destOrd="0" parTransId="{1A940F41-8EB7-4C2D-8CCD-986B131CF01E}" sibTransId="{34F36A6B-879A-4ECD-AEE1-EDB4E494BE8E}"/>
    <dgm:cxn modelId="{5D77D272-ACEC-4F8C-B628-EEE73280F92B}" type="presOf" srcId="{A27C9D63-33F1-41C6-BDD4-A482FADE5E35}" destId="{837F50BC-01F3-430B-B452-D59B4A4B3B6C}" srcOrd="0" destOrd="0" presId="urn:microsoft.com/office/officeart/2018/2/layout/IconVerticalSolidList"/>
    <dgm:cxn modelId="{32FE2079-3186-43D0-A321-25C54C4AFB77}" srcId="{16381C41-C2BC-437F-8843-30C41CD74596}" destId="{09EF89BC-B541-4557-BA82-BE83004481CC}" srcOrd="1" destOrd="0" parTransId="{D99BB66E-DBAC-4BE7-86C1-589EF0D4A49E}" sibTransId="{4A49ACEF-3AD5-49D8-A0B0-576D1379E4D2}"/>
    <dgm:cxn modelId="{000AB4C3-79DC-45E2-B0AA-C48D78CCC841}" type="presOf" srcId="{16381C41-C2BC-437F-8843-30C41CD74596}" destId="{E4F60F2C-8233-4A7F-893B-884C112F8ED8}" srcOrd="0" destOrd="0" presId="urn:microsoft.com/office/officeart/2018/2/layout/IconVerticalSolidList"/>
    <dgm:cxn modelId="{543A8BCE-6ED0-4DBE-8881-E4AB0A3E3DC8}" srcId="{16381C41-C2BC-437F-8843-30C41CD74596}" destId="{A27C9D63-33F1-41C6-BDD4-A482FADE5E35}" srcOrd="2" destOrd="0" parTransId="{4EF80F59-EF8D-490A-BE05-BFC10BA5AD47}" sibTransId="{3E27BB6F-8C07-4550-A97D-E1BAAEA79F31}"/>
    <dgm:cxn modelId="{8E6E39FE-C701-4B0C-8CA9-7A8F0D18093E}" type="presOf" srcId="{09EF89BC-B541-4557-BA82-BE83004481CC}" destId="{C47D408C-7A08-4985-893F-4200394684A5}" srcOrd="0" destOrd="0" presId="urn:microsoft.com/office/officeart/2018/2/layout/IconVerticalSolidList"/>
    <dgm:cxn modelId="{F1F7406E-1EC2-41EB-86F8-72EDBF9F1419}" type="presParOf" srcId="{E4F60F2C-8233-4A7F-893B-884C112F8ED8}" destId="{F50E0C9C-8D00-4BEF-89AC-BFA741C3D376}" srcOrd="0" destOrd="0" presId="urn:microsoft.com/office/officeart/2018/2/layout/IconVerticalSolidList"/>
    <dgm:cxn modelId="{057E633F-3477-4F68-9CDA-5B01E060E21C}" type="presParOf" srcId="{F50E0C9C-8D00-4BEF-89AC-BFA741C3D376}" destId="{C8255D0F-A355-46FC-8B88-A7ECAE19F32C}" srcOrd="0" destOrd="0" presId="urn:microsoft.com/office/officeart/2018/2/layout/IconVerticalSolidList"/>
    <dgm:cxn modelId="{82DA1558-21BF-441C-BED0-FB02E9388BD4}" type="presParOf" srcId="{F50E0C9C-8D00-4BEF-89AC-BFA741C3D376}" destId="{9178BBC5-5BA3-4698-8E7D-3839FB32C278}" srcOrd="1" destOrd="0" presId="urn:microsoft.com/office/officeart/2018/2/layout/IconVerticalSolidList"/>
    <dgm:cxn modelId="{E813CE2B-DAC8-4B03-9F26-892DCA646D34}" type="presParOf" srcId="{F50E0C9C-8D00-4BEF-89AC-BFA741C3D376}" destId="{2BDF6F3B-5240-496B-9AD8-D77975945CCA}" srcOrd="2" destOrd="0" presId="urn:microsoft.com/office/officeart/2018/2/layout/IconVerticalSolidList"/>
    <dgm:cxn modelId="{AD5862AB-CE2C-4BF0-B4DB-BC0F3C885694}" type="presParOf" srcId="{F50E0C9C-8D00-4BEF-89AC-BFA741C3D376}" destId="{5822B046-A58E-4982-A61D-6364415E5FE1}" srcOrd="3" destOrd="0" presId="urn:microsoft.com/office/officeart/2018/2/layout/IconVerticalSolidList"/>
    <dgm:cxn modelId="{EA30ACAF-93DB-4C29-82EB-85F2CC999DF5}" type="presParOf" srcId="{E4F60F2C-8233-4A7F-893B-884C112F8ED8}" destId="{7F576154-7DEE-4AF5-8CED-6A61504519C0}" srcOrd="1" destOrd="0" presId="urn:microsoft.com/office/officeart/2018/2/layout/IconVerticalSolidList"/>
    <dgm:cxn modelId="{E0797207-9690-478A-96F2-C305E93A9BBF}" type="presParOf" srcId="{E4F60F2C-8233-4A7F-893B-884C112F8ED8}" destId="{D288FF95-E99D-4C87-AFF4-166443D75C17}" srcOrd="2" destOrd="0" presId="urn:microsoft.com/office/officeart/2018/2/layout/IconVerticalSolidList"/>
    <dgm:cxn modelId="{9D5C006D-C353-46F0-9C0A-9B50A8BA2A22}" type="presParOf" srcId="{D288FF95-E99D-4C87-AFF4-166443D75C17}" destId="{E1AD3DC3-9C76-41C4-89BD-13973D5E54E6}" srcOrd="0" destOrd="0" presId="urn:microsoft.com/office/officeart/2018/2/layout/IconVerticalSolidList"/>
    <dgm:cxn modelId="{08A9F530-7915-47BD-B792-3F6BBD4DFBCD}" type="presParOf" srcId="{D288FF95-E99D-4C87-AFF4-166443D75C17}" destId="{82CBB853-0682-4A92-8565-4A75AD64C408}" srcOrd="1" destOrd="0" presId="urn:microsoft.com/office/officeart/2018/2/layout/IconVerticalSolidList"/>
    <dgm:cxn modelId="{5C643AA5-C3C7-4B54-BC3B-4246EAEFE995}" type="presParOf" srcId="{D288FF95-E99D-4C87-AFF4-166443D75C17}" destId="{C5D35AC8-70D0-49BA-B46E-C858E2B2CCE3}" srcOrd="2" destOrd="0" presId="urn:microsoft.com/office/officeart/2018/2/layout/IconVerticalSolidList"/>
    <dgm:cxn modelId="{679E1A36-9C8E-45A4-8516-D2EA65978990}" type="presParOf" srcId="{D288FF95-E99D-4C87-AFF4-166443D75C17}" destId="{C47D408C-7A08-4985-893F-4200394684A5}" srcOrd="3" destOrd="0" presId="urn:microsoft.com/office/officeart/2018/2/layout/IconVerticalSolidList"/>
    <dgm:cxn modelId="{B13CA03C-77DE-4393-A21D-23466560EFE2}" type="presParOf" srcId="{E4F60F2C-8233-4A7F-893B-884C112F8ED8}" destId="{2191E52B-157D-4646-98ED-74CE20351830}" srcOrd="3" destOrd="0" presId="urn:microsoft.com/office/officeart/2018/2/layout/IconVerticalSolidList"/>
    <dgm:cxn modelId="{E216C43D-327A-4984-A6FD-0DA4880B1F64}" type="presParOf" srcId="{E4F60F2C-8233-4A7F-893B-884C112F8ED8}" destId="{A9AC943B-0557-419B-90A7-38E8DF5E163B}" srcOrd="4" destOrd="0" presId="urn:microsoft.com/office/officeart/2018/2/layout/IconVerticalSolidList"/>
    <dgm:cxn modelId="{974B027D-2996-49B0-B31D-DE05DED4E731}" type="presParOf" srcId="{A9AC943B-0557-419B-90A7-38E8DF5E163B}" destId="{DC1EB87F-057D-4A89-939F-2E37EA17A645}" srcOrd="0" destOrd="0" presId="urn:microsoft.com/office/officeart/2018/2/layout/IconVerticalSolidList"/>
    <dgm:cxn modelId="{236058D1-DE6B-41EC-8A8A-79F10C1EAF25}" type="presParOf" srcId="{A9AC943B-0557-419B-90A7-38E8DF5E163B}" destId="{A2DFD95F-CB7C-4E11-8D2B-D6FE40865735}" srcOrd="1" destOrd="0" presId="urn:microsoft.com/office/officeart/2018/2/layout/IconVerticalSolidList"/>
    <dgm:cxn modelId="{D7801F2C-CC70-4002-8C31-A110A5F60480}" type="presParOf" srcId="{A9AC943B-0557-419B-90A7-38E8DF5E163B}" destId="{C2BB0C2B-9D6F-476B-B968-99FE7EA2B698}" srcOrd="2" destOrd="0" presId="urn:microsoft.com/office/officeart/2018/2/layout/IconVerticalSolidList"/>
    <dgm:cxn modelId="{E4B51257-036E-491D-A48C-46D094424F32}" type="presParOf" srcId="{A9AC943B-0557-419B-90A7-38E8DF5E163B}" destId="{837F50BC-01F3-430B-B452-D59B4A4B3B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55D0F-A355-46FC-8B88-A7ECAE19F32C}">
      <dsp:nvSpPr>
        <dsp:cNvPr id="0" name=""/>
        <dsp:cNvSpPr/>
      </dsp:nvSpPr>
      <dsp:spPr>
        <a:xfrm>
          <a:off x="0" y="4104"/>
          <a:ext cx="5389033" cy="1294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8BBC5-5BA3-4698-8E7D-3839FB32C278}">
      <dsp:nvSpPr>
        <dsp:cNvPr id="0" name=""/>
        <dsp:cNvSpPr/>
      </dsp:nvSpPr>
      <dsp:spPr>
        <a:xfrm>
          <a:off x="391548" y="295338"/>
          <a:ext cx="712601" cy="711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2B046-A58E-4982-A61D-6364415E5FE1}">
      <dsp:nvSpPr>
        <dsp:cNvPr id="0" name=""/>
        <dsp:cNvSpPr/>
      </dsp:nvSpPr>
      <dsp:spPr>
        <a:xfrm>
          <a:off x="1495697" y="4104"/>
          <a:ext cx="3834734" cy="129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2" tIns="137122" rIns="137122" bIns="137122" numCol="1" spcCol="1270" anchor="ctr" anchorCtr="0">
          <a:noAutofit/>
        </a:bodyPr>
        <a:lstStyle/>
        <a:p>
          <a:pPr marL="0" lvl="0" indent="0" algn="l" defTabSz="622300">
            <a:lnSpc>
              <a:spcPct val="100000"/>
            </a:lnSpc>
            <a:spcBef>
              <a:spcPct val="0"/>
            </a:spcBef>
            <a:spcAft>
              <a:spcPct val="35000"/>
            </a:spcAft>
            <a:buNone/>
          </a:pPr>
          <a:r>
            <a:rPr lang="fi-FI" sz="1400" b="0" i="0" kern="1200"/>
            <a:t>Ota selvää oletko oikeutettu opiskelija- tai muihin alennuksiin paikallisliikenteessä (esim bussiliput).</a:t>
          </a:r>
          <a:endParaRPr lang="en-US" sz="1400" kern="1200"/>
        </a:p>
      </dsp:txBody>
      <dsp:txXfrm>
        <a:off x="1495697" y="4104"/>
        <a:ext cx="3834734" cy="1295639"/>
      </dsp:txXfrm>
    </dsp:sp>
    <dsp:sp modelId="{E1AD3DC3-9C76-41C4-89BD-13973D5E54E6}">
      <dsp:nvSpPr>
        <dsp:cNvPr id="0" name=""/>
        <dsp:cNvSpPr/>
      </dsp:nvSpPr>
      <dsp:spPr>
        <a:xfrm>
          <a:off x="0" y="1613838"/>
          <a:ext cx="5389033" cy="1294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BB853-0682-4A92-8565-4A75AD64C408}">
      <dsp:nvSpPr>
        <dsp:cNvPr id="0" name=""/>
        <dsp:cNvSpPr/>
      </dsp:nvSpPr>
      <dsp:spPr>
        <a:xfrm>
          <a:off x="391548" y="1905072"/>
          <a:ext cx="712601" cy="71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D408C-7A08-4985-893F-4200394684A5}">
      <dsp:nvSpPr>
        <dsp:cNvPr id="0" name=""/>
        <dsp:cNvSpPr/>
      </dsp:nvSpPr>
      <dsp:spPr>
        <a:xfrm>
          <a:off x="1495697" y="1613838"/>
          <a:ext cx="3834734" cy="129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2" tIns="137122" rIns="137122" bIns="137122" numCol="1" spcCol="1270" anchor="ctr" anchorCtr="0">
          <a:noAutofit/>
        </a:bodyPr>
        <a:lstStyle/>
        <a:p>
          <a:pPr marL="0" lvl="0" indent="0" algn="l" defTabSz="622300">
            <a:lnSpc>
              <a:spcPct val="100000"/>
            </a:lnSpc>
            <a:spcBef>
              <a:spcPct val="0"/>
            </a:spcBef>
            <a:spcAft>
              <a:spcPct val="35000"/>
            </a:spcAft>
            <a:buNone/>
          </a:pPr>
          <a:r>
            <a:rPr lang="fi-FI" sz="1400" b="0" i="0" kern="1200"/>
            <a:t>Liikennesääntöjen noudattaminen voi olla erilaista kuin Suomessa ja liikenne voi olla jopa kaoottista joissain maissa (esim. Intia). Ole varovainen liikenteessä. Huomioi vasemmanpuoleinen liikenne esim. </a:t>
          </a:r>
          <a:r>
            <a:rPr lang="fi-FI" sz="1400" kern="1200"/>
            <a:t>Maltalla</a:t>
          </a:r>
          <a:r>
            <a:rPr lang="fi-FI" sz="1400" b="0" i="0" kern="1200"/>
            <a:t>.</a:t>
          </a:r>
          <a:endParaRPr lang="en-US" sz="1400" kern="1200"/>
        </a:p>
      </dsp:txBody>
      <dsp:txXfrm>
        <a:off x="1495697" y="1613838"/>
        <a:ext cx="3834734" cy="1295639"/>
      </dsp:txXfrm>
    </dsp:sp>
    <dsp:sp modelId="{DC1EB87F-057D-4A89-939F-2E37EA17A645}">
      <dsp:nvSpPr>
        <dsp:cNvPr id="0" name=""/>
        <dsp:cNvSpPr/>
      </dsp:nvSpPr>
      <dsp:spPr>
        <a:xfrm>
          <a:off x="0" y="3223571"/>
          <a:ext cx="5389033" cy="1294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FD95F-CB7C-4E11-8D2B-D6FE40865735}">
      <dsp:nvSpPr>
        <dsp:cNvPr id="0" name=""/>
        <dsp:cNvSpPr/>
      </dsp:nvSpPr>
      <dsp:spPr>
        <a:xfrm>
          <a:off x="391548" y="3514806"/>
          <a:ext cx="712601" cy="71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F50BC-01F3-430B-B452-D59B4A4B3B6C}">
      <dsp:nvSpPr>
        <dsp:cNvPr id="0" name=""/>
        <dsp:cNvSpPr/>
      </dsp:nvSpPr>
      <dsp:spPr>
        <a:xfrm>
          <a:off x="1495697" y="3223571"/>
          <a:ext cx="3834734" cy="129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2" tIns="137122" rIns="137122" bIns="137122" numCol="1" spcCol="1270" anchor="ctr" anchorCtr="0">
          <a:noAutofit/>
        </a:bodyPr>
        <a:lstStyle/>
        <a:p>
          <a:pPr marL="0" lvl="0" indent="0" algn="l" defTabSz="622300">
            <a:lnSpc>
              <a:spcPct val="100000"/>
            </a:lnSpc>
            <a:spcBef>
              <a:spcPct val="0"/>
            </a:spcBef>
            <a:spcAft>
              <a:spcPct val="35000"/>
            </a:spcAft>
            <a:buNone/>
          </a:pPr>
          <a:r>
            <a:rPr lang="fi-FI" sz="1400" b="0" i="0" kern="1200"/>
            <a:t>Paikallinen yhteyshenkilömme neuvoo sinua mistä ostat bussiliput, miten pääset työpaikalle jne. </a:t>
          </a:r>
          <a:r>
            <a:rPr lang="fi-FI" sz="1400" kern="1200"/>
            <a:t>Kannattaa</a:t>
          </a:r>
          <a:r>
            <a:rPr lang="fi-FI" sz="1400" b="0" i="0" kern="1200"/>
            <a:t> toki itsekin etukäteen selvittää näitä.</a:t>
          </a:r>
          <a:endParaRPr lang="en-US" sz="1400" kern="1200"/>
        </a:p>
      </dsp:txBody>
      <dsp:txXfrm>
        <a:off x="1495697" y="3223571"/>
        <a:ext cx="3834734" cy="12956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AF4A10C-8B5F-4615-B136-B21CFF942DBF}" type="datetimeFigureOut">
              <a:rPr lang="fi-FI" smtClean="0"/>
              <a:t>7.12.2023</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FA9601-2E59-4918-BE21-578E63B9653F}" type="slidenum">
              <a:rPr lang="fi-FI" smtClean="0"/>
              <a:t>‹#›</a:t>
            </a:fld>
            <a:endParaRPr lang="fi-FI"/>
          </a:p>
        </p:txBody>
      </p:sp>
    </p:spTree>
    <p:extLst>
      <p:ext uri="{BB962C8B-B14F-4D97-AF65-F5344CB8AC3E}">
        <p14:creationId xmlns:p14="http://schemas.microsoft.com/office/powerpoint/2010/main" val="210579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2FA9601-2E59-4918-BE21-578E63B9653F}" type="slidenum">
              <a:rPr lang="fi-FI" smtClean="0"/>
              <a:t>30</a:t>
            </a:fld>
            <a:endParaRPr lang="fi-FI"/>
          </a:p>
        </p:txBody>
      </p:sp>
    </p:spTree>
    <p:extLst>
      <p:ext uri="{BB962C8B-B14F-4D97-AF65-F5344CB8AC3E}">
        <p14:creationId xmlns:p14="http://schemas.microsoft.com/office/powerpoint/2010/main" val="1902088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9563" y="2130426"/>
            <a:ext cx="8256917" cy="1470025"/>
          </a:xfrm>
        </p:spPr>
        <p:txBody>
          <a:bodyPr/>
          <a:lstStyle/>
          <a:p>
            <a:r>
              <a:rPr lang="en-US" dirty="0"/>
              <a:t>Click to edit Master title style</a:t>
            </a:r>
            <a:endParaRPr lang="fi-FI" dirty="0"/>
          </a:p>
        </p:txBody>
      </p:sp>
      <p:sp>
        <p:nvSpPr>
          <p:cNvPr id="3" name="Subtitle 2"/>
          <p:cNvSpPr>
            <a:spLocks noGrp="1"/>
          </p:cNvSpPr>
          <p:nvPr>
            <p:ph type="subTitle" idx="1"/>
          </p:nvPr>
        </p:nvSpPr>
        <p:spPr>
          <a:xfrm>
            <a:off x="2159563" y="3886200"/>
            <a:ext cx="820363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12192000" cy="332656"/>
          </a:xfrm>
          <a:prstGeom prst="rect">
            <a:avLst/>
          </a:prstGeom>
        </p:spPr>
      </p:pic>
    </p:spTree>
    <p:extLst>
      <p:ext uri="{BB962C8B-B14F-4D97-AF65-F5344CB8AC3E}">
        <p14:creationId xmlns:p14="http://schemas.microsoft.com/office/powerpoint/2010/main" val="393471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50104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23604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1478" y="274638"/>
            <a:ext cx="9697077" cy="5602634"/>
          </a:xfrm>
        </p:spPr>
        <p:txBody>
          <a:bodyPr/>
          <a:lstStyle/>
          <a:p>
            <a:r>
              <a:rPr lang="en-US" dirty="0"/>
              <a:t>Click to edit Master title style</a:t>
            </a:r>
            <a:endParaRPr lang="fi-FI" dirty="0"/>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9320"/>
            <a:ext cx="12192000" cy="548680"/>
          </a:xfrm>
          <a:prstGeom prst="rect">
            <a:avLst/>
          </a:prstGeom>
        </p:spPr>
      </p:pic>
    </p:spTree>
    <p:extLst>
      <p:ext uri="{BB962C8B-B14F-4D97-AF65-F5344CB8AC3E}">
        <p14:creationId xmlns:p14="http://schemas.microsoft.com/office/powerpoint/2010/main" val="27996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21168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60625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AB6DE049-3052-4262-9E3C-0F63562AF857}" type="datetimeFigureOut">
              <a:rPr lang="fi-FI" smtClean="0"/>
              <a:t>7.12.2023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371812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AB6DE049-3052-4262-9E3C-0F63562AF857}" type="datetimeFigureOut">
              <a:rPr lang="fi-FI" smtClean="0"/>
              <a:t>7.12.2023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60094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DE049-3052-4262-9E3C-0F63562AF857}" type="datetimeFigureOut">
              <a:rPr lang="fi-FI" smtClean="0"/>
              <a:t>7.12.2023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169391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31620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29693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DE049-3052-4262-9E3C-0F63562AF857}" type="datetimeFigureOut">
              <a:rPr lang="fi-FI" smtClean="0"/>
              <a:t>7.12.2023</a:t>
            </a:fld>
            <a:endParaRPr lang="fi-FI"/>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5EA34-573B-4F1E-A605-BA9BE931F6F7}" type="slidenum">
              <a:rPr lang="fi-FI" smtClean="0"/>
              <a:t>‹#›</a:t>
            </a:fld>
            <a:endParaRPr lang="fi-FI"/>
          </a:p>
        </p:txBody>
      </p:sp>
    </p:spTree>
    <p:extLst>
      <p:ext uri="{BB962C8B-B14F-4D97-AF65-F5344CB8AC3E}">
        <p14:creationId xmlns:p14="http://schemas.microsoft.com/office/powerpoint/2010/main" val="278135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finavia.fi/f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forms.office.com/Pages/DesignPageV2.aspx?origin=NeoPortalPage&amp;subpage=design&amp;id=bA7GGSFQDUGrbMhGZzrorGYCLDkhEbJFr-ZVCn2MVMpURTBOT1I1Q1BaSUM1UDgzUFc1STBUVzZTVi4u"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kela.fi/opintotuki-ulkomaille"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formin.fi/public/default.aspx?nodeid=49382&amp;culture=fi-FI&amp;contentlan=1" TargetMode="External"/><Relationship Id="rId2" Type="http://schemas.openxmlformats.org/officeDocument/2006/relationships/hyperlink" Target="http://www.formin.fi/public/default.aspx?nodeid=15735&amp;contentlan=1&amp;culture=fi-FI"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youtu.be/gb_Sf9m2BDo"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ZGhlkXw10Z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172737"/>
            <a:ext cx="7624352" cy="3170099"/>
          </a:xfrm>
          <a:prstGeom prst="rect">
            <a:avLst/>
          </a:prstGeom>
          <a:noFill/>
        </p:spPr>
        <p:txBody>
          <a:bodyPr wrap="square" rtlCol="0">
            <a:spAutoFit/>
          </a:bodyPr>
          <a:lstStyle/>
          <a:p>
            <a:pPr algn="ctr"/>
            <a:endParaRPr lang="sv-SE" sz="4000" dirty="0">
              <a:latin typeface="Arial" panose="020B0604020202020204" pitchFamily="34" charset="0"/>
              <a:cs typeface="Arial" panose="020B0604020202020204" pitchFamily="34" charset="0"/>
            </a:endParaRPr>
          </a:p>
          <a:p>
            <a:pPr algn="ctr"/>
            <a:endParaRPr lang="sv-SE" sz="4000" dirty="0">
              <a:latin typeface="Arial" panose="020B0604020202020204" pitchFamily="34" charset="0"/>
              <a:cs typeface="Arial" panose="020B0604020202020204" pitchFamily="34" charset="0"/>
            </a:endParaRPr>
          </a:p>
          <a:p>
            <a:pPr algn="ctr"/>
            <a:r>
              <a:rPr lang="sv-SE" sz="4000" dirty="0" err="1">
                <a:latin typeface="Arial" panose="020B0604020202020204" pitchFamily="34" charset="0"/>
                <a:cs typeface="Arial" panose="020B0604020202020204" pitchFamily="34" charset="0"/>
              </a:rPr>
              <a:t>Valmentava</a:t>
            </a:r>
            <a:r>
              <a:rPr lang="sv-SE" sz="4000" dirty="0">
                <a:latin typeface="Arial" panose="020B0604020202020204" pitchFamily="34" charset="0"/>
                <a:cs typeface="Arial" panose="020B0604020202020204" pitchFamily="34" charset="0"/>
              </a:rPr>
              <a:t> </a:t>
            </a:r>
            <a:r>
              <a:rPr lang="sv-SE" sz="4000" dirty="0" err="1">
                <a:latin typeface="Arial" panose="020B0604020202020204" pitchFamily="34" charset="0"/>
                <a:cs typeface="Arial" panose="020B0604020202020204" pitchFamily="34" charset="0"/>
              </a:rPr>
              <a:t>kurssi</a:t>
            </a:r>
            <a:r>
              <a:rPr lang="sv-SE" sz="4000" dirty="0">
                <a:latin typeface="Arial" panose="020B0604020202020204" pitchFamily="34" charset="0"/>
                <a:cs typeface="Arial" panose="020B0604020202020204" pitchFamily="34" charset="0"/>
              </a:rPr>
              <a:t> 1osp  </a:t>
            </a:r>
          </a:p>
          <a:p>
            <a:pPr algn="ctr"/>
            <a:endParaRPr lang="sv-SE" sz="4000" b="1" dirty="0">
              <a:latin typeface="Arial" panose="020B0604020202020204" pitchFamily="34" charset="0"/>
              <a:cs typeface="Arial" panose="020B0604020202020204" pitchFamily="34" charset="0"/>
            </a:endParaRPr>
          </a:p>
          <a:p>
            <a:pPr algn="ctr"/>
            <a:endParaRPr lang="fi-FI" sz="4000" b="1" dirty="0">
              <a:latin typeface="Arial" panose="020B0604020202020204" pitchFamily="34" charset="0"/>
              <a:cs typeface="Arial" panose="020B0604020202020204" pitchFamily="34" charset="0"/>
            </a:endParaRPr>
          </a:p>
        </p:txBody>
      </p:sp>
      <p:sp>
        <p:nvSpPr>
          <p:cNvPr id="3" name="AutoShape 2" descr="Map of Europe Map of Europe. Detail from the World Atlas. Europe stock pictures, royalty-free photos &amp; images">
            <a:extLst>
              <a:ext uri="{FF2B5EF4-FFF2-40B4-BE49-F238E27FC236}">
                <a16:creationId xmlns:a16="http://schemas.microsoft.com/office/drawing/2014/main" id="{E0785AA2-BE9A-41C4-9CB5-62BCD0DBD5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 name="Picture 6" descr="Diagram&#10;&#10;Description automatically generated">
            <a:extLst>
              <a:ext uri="{FF2B5EF4-FFF2-40B4-BE49-F238E27FC236}">
                <a16:creationId xmlns:a16="http://schemas.microsoft.com/office/drawing/2014/main" id="{C22A8239-924B-4DCF-9358-406E26EC4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3653408"/>
            <a:ext cx="5662384" cy="2799928"/>
          </a:xfrm>
          <a:prstGeom prst="rect">
            <a:avLst/>
          </a:prstGeom>
        </p:spPr>
      </p:pic>
      <p:pic>
        <p:nvPicPr>
          <p:cNvPr id="4" name="Picture 3">
            <a:extLst>
              <a:ext uri="{FF2B5EF4-FFF2-40B4-BE49-F238E27FC236}">
                <a16:creationId xmlns:a16="http://schemas.microsoft.com/office/drawing/2014/main" id="{A8A5F800-9553-F6BA-35FB-D9CBEC7B823A}"/>
              </a:ext>
            </a:extLst>
          </p:cNvPr>
          <p:cNvPicPr>
            <a:picLocks noChangeAspect="1"/>
          </p:cNvPicPr>
          <p:nvPr/>
        </p:nvPicPr>
        <p:blipFill>
          <a:blip r:embed="rId3"/>
          <a:stretch>
            <a:fillRect/>
          </a:stretch>
        </p:blipFill>
        <p:spPr>
          <a:xfrm>
            <a:off x="-16184" y="-43582"/>
            <a:ext cx="7624352" cy="1597843"/>
          </a:xfrm>
          <a:prstGeom prst="rect">
            <a:avLst/>
          </a:prstGeom>
        </p:spPr>
      </p:pic>
      <p:pic>
        <p:nvPicPr>
          <p:cNvPr id="6" name="Picture 5">
            <a:extLst>
              <a:ext uri="{FF2B5EF4-FFF2-40B4-BE49-F238E27FC236}">
                <a16:creationId xmlns:a16="http://schemas.microsoft.com/office/drawing/2014/main" id="{732C2014-F159-DAC5-E9EC-76DDF0409FB5}"/>
              </a:ext>
            </a:extLst>
          </p:cNvPr>
          <p:cNvPicPr>
            <a:picLocks noChangeAspect="1"/>
          </p:cNvPicPr>
          <p:nvPr/>
        </p:nvPicPr>
        <p:blipFill>
          <a:blip r:embed="rId4"/>
          <a:stretch>
            <a:fillRect/>
          </a:stretch>
        </p:blipFill>
        <p:spPr>
          <a:xfrm>
            <a:off x="9991549" y="21154"/>
            <a:ext cx="2264351" cy="2056350"/>
          </a:xfrm>
          <a:prstGeom prst="rect">
            <a:avLst/>
          </a:prstGeom>
        </p:spPr>
      </p:pic>
    </p:spTree>
    <p:extLst>
      <p:ext uri="{BB962C8B-B14F-4D97-AF65-F5344CB8AC3E}">
        <p14:creationId xmlns:p14="http://schemas.microsoft.com/office/powerpoint/2010/main" val="199601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4FD8-AAC2-9CC6-0A20-A1CAF166F145}"/>
              </a:ext>
            </a:extLst>
          </p:cNvPr>
          <p:cNvSpPr>
            <a:spLocks noGrp="1"/>
          </p:cNvSpPr>
          <p:nvPr>
            <p:ph type="title"/>
          </p:nvPr>
        </p:nvSpPr>
        <p:spPr/>
        <p:txBody>
          <a:bodyPr>
            <a:normAutofit fontScale="90000"/>
          </a:bodyPr>
          <a:lstStyle/>
          <a:p>
            <a:pPr algn="l"/>
            <a:br>
              <a:rPr lang="fi-FI" dirty="0">
                <a:solidFill>
                  <a:srgbClr val="00B050"/>
                </a:solidFill>
                <a:latin typeface="Arial" panose="020B0604020202020204" pitchFamily="34" charset="0"/>
                <a:cs typeface="Arial" panose="020B0604020202020204" pitchFamily="34" charset="0"/>
              </a:rPr>
            </a:br>
            <a:r>
              <a:rPr lang="fi-FI" dirty="0">
                <a:solidFill>
                  <a:srgbClr val="097D45"/>
                </a:solidFill>
                <a:latin typeface="ArialNova"/>
                <a:cs typeface="Arial" panose="020B0604020202020204" pitchFamily="34" charset="0"/>
              </a:rPr>
              <a:t>Tehtävien dokumentointi – Luo oma </a:t>
            </a:r>
            <a:r>
              <a:rPr lang="fi-FI" dirty="0" err="1">
                <a:solidFill>
                  <a:srgbClr val="097D45"/>
                </a:solidFill>
                <a:latin typeface="ArialNova"/>
                <a:cs typeface="Arial" panose="020B0604020202020204" pitchFamily="34" charset="0"/>
              </a:rPr>
              <a:t>onedrive</a:t>
            </a:r>
            <a:r>
              <a:rPr lang="fi-FI" dirty="0">
                <a:solidFill>
                  <a:srgbClr val="097D45"/>
                </a:solidFill>
                <a:latin typeface="ArialNova"/>
                <a:cs typeface="Arial" panose="020B0604020202020204" pitchFamily="34" charset="0"/>
              </a:rPr>
              <a:t> kansio:</a:t>
            </a:r>
            <a:br>
              <a:rPr lang="fi-FI" dirty="0">
                <a:solidFill>
                  <a:srgbClr val="097D45"/>
                </a:solidFill>
                <a:latin typeface="ArialNova"/>
                <a:cs typeface="Arial" panose="020B0604020202020204" pitchFamily="34" charset="0"/>
              </a:rPr>
            </a:br>
            <a:r>
              <a:rPr lang="fi-FI" dirty="0" err="1">
                <a:solidFill>
                  <a:srgbClr val="097D45"/>
                </a:solidFill>
                <a:latin typeface="ArialNova"/>
                <a:cs typeface="Arial" panose="020B0604020202020204" pitchFamily="34" charset="0"/>
              </a:rPr>
              <a:t>Tallenna:KV-portfolio</a:t>
            </a:r>
            <a:r>
              <a:rPr lang="fi-FI" dirty="0">
                <a:solidFill>
                  <a:srgbClr val="097D45"/>
                </a:solidFill>
                <a:latin typeface="ArialNova"/>
                <a:cs typeface="Arial" panose="020B0604020202020204" pitchFamily="34" charset="0"/>
              </a:rPr>
              <a:t> OMA NIMI.</a:t>
            </a:r>
            <a:br>
              <a:rPr lang="fi-FI" dirty="0">
                <a:solidFill>
                  <a:srgbClr val="097D45"/>
                </a:solidFill>
                <a:latin typeface="ArialNova"/>
                <a:cs typeface="Arial" panose="020B0604020202020204" pitchFamily="34" charset="0"/>
              </a:rPr>
            </a:br>
            <a:r>
              <a:rPr lang="fi-FI" dirty="0">
                <a:solidFill>
                  <a:srgbClr val="097D45"/>
                </a:solidFill>
                <a:latin typeface="ArialNova"/>
                <a:cs typeface="Arial" panose="020B0604020202020204" pitchFamily="34" charset="0"/>
              </a:rPr>
              <a:t>J</a:t>
            </a:r>
            <a:r>
              <a:rPr lang="fi-FI" b="0" i="0" dirty="0">
                <a:solidFill>
                  <a:srgbClr val="097D45"/>
                </a:solidFill>
                <a:effectLst/>
                <a:latin typeface="ArialNova"/>
              </a:rPr>
              <a:t>aa se oman </a:t>
            </a:r>
            <a:r>
              <a:rPr lang="fi-FI" b="0" i="0" dirty="0" err="1">
                <a:solidFill>
                  <a:srgbClr val="097D45"/>
                </a:solidFill>
                <a:effectLst/>
                <a:latin typeface="ArialNova"/>
              </a:rPr>
              <a:t>kv</a:t>
            </a:r>
            <a:r>
              <a:rPr lang="fi-FI" b="0" i="0" dirty="0">
                <a:solidFill>
                  <a:srgbClr val="097D45"/>
                </a:solidFill>
                <a:effectLst/>
                <a:latin typeface="ArialNova"/>
              </a:rPr>
              <a:t>- koordinaattorin, oman opon ja ryhmävastaavan/</a:t>
            </a:r>
            <a:r>
              <a:rPr lang="fi-FI" dirty="0" err="1">
                <a:solidFill>
                  <a:srgbClr val="097D45"/>
                </a:solidFill>
                <a:latin typeface="ArialNova"/>
              </a:rPr>
              <a:t>Vamian</a:t>
            </a:r>
            <a:r>
              <a:rPr lang="fi-FI" dirty="0">
                <a:solidFill>
                  <a:srgbClr val="097D45"/>
                </a:solidFill>
                <a:latin typeface="ArialNova"/>
              </a:rPr>
              <a:t> työpaikkaohjaajan</a:t>
            </a:r>
            <a:r>
              <a:rPr lang="fi-FI" b="0" i="0" dirty="0">
                <a:solidFill>
                  <a:srgbClr val="097D45"/>
                </a:solidFill>
                <a:effectLst/>
                <a:latin typeface="ArialNova"/>
              </a:rPr>
              <a:t> kanssa.</a:t>
            </a:r>
            <a:br>
              <a:rPr lang="fi-FI" b="0" i="0" dirty="0">
                <a:solidFill>
                  <a:srgbClr val="097D45"/>
                </a:solidFill>
                <a:effectLst/>
                <a:latin typeface="ArialNova"/>
              </a:rPr>
            </a:br>
            <a:br>
              <a:rPr lang="fi-FI" b="0" i="0" dirty="0">
                <a:solidFill>
                  <a:srgbClr val="097D45"/>
                </a:solidFill>
                <a:effectLst/>
                <a:latin typeface="ArialNova"/>
              </a:rPr>
            </a:br>
            <a:r>
              <a:rPr lang="fi-FI" b="0" i="0" dirty="0">
                <a:solidFill>
                  <a:srgbClr val="0070C0"/>
                </a:solidFill>
                <a:effectLst/>
                <a:latin typeface="ArialNova"/>
              </a:rPr>
              <a:t>1. </a:t>
            </a:r>
            <a:r>
              <a:rPr lang="fi-FI" dirty="0" err="1">
                <a:solidFill>
                  <a:srgbClr val="0070C0"/>
                </a:solidFill>
                <a:latin typeface="ArialNova"/>
              </a:rPr>
              <a:t>t</a:t>
            </a:r>
            <a:r>
              <a:rPr lang="fi-FI" b="0" i="0" dirty="0" err="1">
                <a:solidFill>
                  <a:srgbClr val="0070C0"/>
                </a:solidFill>
                <a:effectLst/>
                <a:latin typeface="ArialNova"/>
              </a:rPr>
              <a:t>ehtävä:Luo</a:t>
            </a:r>
            <a:r>
              <a:rPr lang="fi-FI" b="0" i="0" dirty="0">
                <a:solidFill>
                  <a:srgbClr val="0070C0"/>
                </a:solidFill>
                <a:effectLst/>
                <a:latin typeface="ArialNova"/>
              </a:rPr>
              <a:t> </a:t>
            </a:r>
            <a:r>
              <a:rPr lang="fi-FI" b="0" i="0" dirty="0" err="1">
                <a:solidFill>
                  <a:srgbClr val="0070C0"/>
                </a:solidFill>
                <a:effectLst/>
                <a:latin typeface="ArialNova"/>
              </a:rPr>
              <a:t>onedrive</a:t>
            </a:r>
            <a:r>
              <a:rPr lang="fi-FI" b="0" i="0" dirty="0">
                <a:solidFill>
                  <a:srgbClr val="0070C0"/>
                </a:solidFill>
                <a:effectLst/>
                <a:latin typeface="ArialNova"/>
              </a:rPr>
              <a:t> kansio</a:t>
            </a:r>
            <a:br>
              <a:rPr lang="fi-FI" dirty="0">
                <a:solidFill>
                  <a:srgbClr val="00B050"/>
                </a:solidFill>
                <a:latin typeface="Arial" panose="020B0604020202020204" pitchFamily="34" charset="0"/>
                <a:cs typeface="Arial" panose="020B0604020202020204" pitchFamily="34" charset="0"/>
              </a:rPr>
            </a:br>
            <a:endParaRPr lang="fi-FI"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77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021F-B416-2060-01C6-99A63244C4D6}"/>
              </a:ext>
            </a:extLst>
          </p:cNvPr>
          <p:cNvSpPr>
            <a:spLocks noGrp="1"/>
          </p:cNvSpPr>
          <p:nvPr>
            <p:ph type="title"/>
          </p:nvPr>
        </p:nvSpPr>
        <p:spPr/>
        <p:txBody>
          <a:bodyPr/>
          <a:lstStyle/>
          <a:p>
            <a:pPr algn="l"/>
            <a:br>
              <a:rPr lang="en-US" dirty="0">
                <a:solidFill>
                  <a:srgbClr val="00B050"/>
                </a:solidFill>
              </a:rPr>
            </a:br>
            <a:br>
              <a:rPr lang="en-US" dirty="0">
                <a:solidFill>
                  <a:srgbClr val="00B050"/>
                </a:solidFill>
              </a:rPr>
            </a:br>
            <a:br>
              <a:rPr lang="en-US" dirty="0">
                <a:solidFill>
                  <a:srgbClr val="00B050"/>
                </a:solidFill>
              </a:rPr>
            </a:br>
            <a:r>
              <a:rPr lang="fi-FI" dirty="0">
                <a:solidFill>
                  <a:srgbClr val="00B050"/>
                </a:solidFill>
              </a:rPr>
              <a:t>Kerää tietoa: aiemmat vaihtoon osallistuneet, ystävät, internet, kirjasto, kirjat, elokuvat, matkaoppaat</a:t>
            </a:r>
            <a:r>
              <a:rPr lang="en-US" dirty="0">
                <a:solidFill>
                  <a:srgbClr val="00B050"/>
                </a:solidFill>
              </a:rPr>
              <a:t>. </a:t>
            </a:r>
            <a:endParaRPr lang="fi-FI" dirty="0">
              <a:solidFill>
                <a:srgbClr val="00B050"/>
              </a:solidFill>
            </a:endParaRPr>
          </a:p>
        </p:txBody>
      </p:sp>
      <p:pic>
        <p:nvPicPr>
          <p:cNvPr id="4" name="Picture 3">
            <a:extLst>
              <a:ext uri="{FF2B5EF4-FFF2-40B4-BE49-F238E27FC236}">
                <a16:creationId xmlns:a16="http://schemas.microsoft.com/office/drawing/2014/main" id="{0EAA7491-F4B0-DACB-D8C8-C7D7F5057909}"/>
              </a:ext>
            </a:extLst>
          </p:cNvPr>
          <p:cNvPicPr>
            <a:picLocks noChangeAspect="1"/>
          </p:cNvPicPr>
          <p:nvPr/>
        </p:nvPicPr>
        <p:blipFill>
          <a:blip r:embed="rId2"/>
          <a:stretch>
            <a:fillRect/>
          </a:stretch>
        </p:blipFill>
        <p:spPr>
          <a:xfrm>
            <a:off x="2999656" y="332656"/>
            <a:ext cx="5688632" cy="2812400"/>
          </a:xfrm>
          <a:prstGeom prst="rect">
            <a:avLst/>
          </a:prstGeom>
        </p:spPr>
      </p:pic>
    </p:spTree>
    <p:extLst>
      <p:ext uri="{BB962C8B-B14F-4D97-AF65-F5344CB8AC3E}">
        <p14:creationId xmlns:p14="http://schemas.microsoft.com/office/powerpoint/2010/main" val="400438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B68E-B454-C2CB-BB64-3047893183BD}"/>
              </a:ext>
            </a:extLst>
          </p:cNvPr>
          <p:cNvSpPr>
            <a:spLocks noGrp="1"/>
          </p:cNvSpPr>
          <p:nvPr>
            <p:ph type="title"/>
          </p:nvPr>
        </p:nvSpPr>
        <p:spPr/>
        <p:txBody>
          <a:bodyPr>
            <a:normAutofit fontScale="90000"/>
          </a:bodyPr>
          <a:lstStyle/>
          <a:p>
            <a:pPr marL="571500" indent="-571500" algn="l" rtl="0">
              <a:buFont typeface="Arial" panose="020B0604020202020204" pitchFamily="34" charset="0"/>
              <a:buChar char="•"/>
            </a:pPr>
            <a:br>
              <a:rPr lang="fi-FI" sz="4000" b="0" i="0" dirty="0">
                <a:solidFill>
                  <a:srgbClr val="097D45"/>
                </a:solidFill>
                <a:effectLst/>
                <a:latin typeface="ArialNova"/>
              </a:rPr>
            </a:br>
            <a:br>
              <a:rPr lang="fi-FI" sz="4000" b="0" i="0" dirty="0">
                <a:solidFill>
                  <a:srgbClr val="097D45"/>
                </a:solidFill>
                <a:effectLst/>
                <a:latin typeface="ArialNova"/>
              </a:rPr>
            </a:br>
            <a:br>
              <a:rPr lang="fi-FI" sz="4000" b="0" i="0" dirty="0">
                <a:solidFill>
                  <a:srgbClr val="097D45"/>
                </a:solidFill>
                <a:effectLst/>
                <a:latin typeface="ArialNova"/>
              </a:rPr>
            </a:br>
            <a:r>
              <a:rPr lang="fi-FI" sz="4000" b="0" i="0" dirty="0">
                <a:solidFill>
                  <a:srgbClr val="097D45"/>
                </a:solidFill>
                <a:effectLst/>
                <a:latin typeface="ArialNova"/>
              </a:rPr>
              <a:t>Kysele kokemuksia kavereilta ja tutuilta sekä kohteessa aikaisemmin olleilta opiskelijoilta ja opettajilta.</a:t>
            </a:r>
            <a:br>
              <a:rPr lang="fi-FI" sz="4000" b="0" i="0" dirty="0">
                <a:solidFill>
                  <a:srgbClr val="097D45"/>
                </a:solidFill>
                <a:effectLst/>
                <a:latin typeface="ArialNova"/>
              </a:rPr>
            </a:br>
            <a:r>
              <a:rPr lang="fi-FI" sz="4000" b="0" i="0" dirty="0">
                <a:solidFill>
                  <a:srgbClr val="097D45"/>
                </a:solidFill>
                <a:effectLst/>
                <a:latin typeface="ArialNova"/>
              </a:rPr>
              <a:t>Lue matkaraportteja (pyydä </a:t>
            </a:r>
            <a:r>
              <a:rPr lang="fi-FI" sz="4000" b="0" i="0" dirty="0" err="1">
                <a:solidFill>
                  <a:srgbClr val="097D45"/>
                </a:solidFill>
                <a:effectLst/>
                <a:latin typeface="ArialNova"/>
              </a:rPr>
              <a:t>kv</a:t>
            </a:r>
            <a:r>
              <a:rPr lang="fi-FI" sz="4000" b="0" i="0" dirty="0">
                <a:solidFill>
                  <a:srgbClr val="097D45"/>
                </a:solidFill>
                <a:effectLst/>
                <a:latin typeface="ArialNova"/>
              </a:rPr>
              <a:t>-koordinaattoriltasi).</a:t>
            </a:r>
            <a:br>
              <a:rPr lang="fi-FI" sz="4000" b="0" i="0" dirty="0">
                <a:solidFill>
                  <a:srgbClr val="097D45"/>
                </a:solidFill>
                <a:effectLst/>
                <a:latin typeface="ArialNova"/>
              </a:rPr>
            </a:br>
            <a:r>
              <a:rPr lang="fi-FI" sz="4000" b="0" i="0" dirty="0">
                <a:solidFill>
                  <a:srgbClr val="097D45"/>
                </a:solidFill>
                <a:effectLst/>
                <a:latin typeface="ArialNova"/>
              </a:rPr>
              <a:t>Lainaa kirjastosta matkaoppaita (esim. </a:t>
            </a:r>
            <a:r>
              <a:rPr lang="fi-FI" sz="4000" b="0" i="0" dirty="0" err="1">
                <a:solidFill>
                  <a:srgbClr val="097D45"/>
                </a:solidFill>
                <a:effectLst/>
                <a:latin typeface="ArialNova"/>
              </a:rPr>
              <a:t>Lonely</a:t>
            </a:r>
            <a:r>
              <a:rPr lang="fi-FI" sz="4000" b="0" i="0" dirty="0">
                <a:solidFill>
                  <a:srgbClr val="097D45"/>
                </a:solidFill>
                <a:effectLst/>
                <a:latin typeface="ArialNova"/>
              </a:rPr>
              <a:t> Planet). </a:t>
            </a:r>
            <a:br>
              <a:rPr lang="fi-FI" sz="4000" b="0" i="0" dirty="0">
                <a:solidFill>
                  <a:srgbClr val="097D45"/>
                </a:solidFill>
                <a:effectLst/>
                <a:latin typeface="ArialNova"/>
              </a:rPr>
            </a:br>
            <a:r>
              <a:rPr lang="fi-FI" sz="4000" b="0" i="0" dirty="0">
                <a:solidFill>
                  <a:srgbClr val="097D45"/>
                </a:solidFill>
                <a:effectLst/>
                <a:latin typeface="ArialNova"/>
              </a:rPr>
              <a:t>Tutustu myös tulevan työpaikkasi/ yhteistyökoulun nettisivuihin.</a:t>
            </a:r>
            <a:br>
              <a:rPr lang="fi-FI" sz="4000" b="0" i="0" dirty="0">
                <a:solidFill>
                  <a:srgbClr val="097D45"/>
                </a:solidFill>
                <a:effectLst/>
                <a:latin typeface="ArialNova"/>
              </a:rPr>
            </a:br>
            <a:br>
              <a:rPr lang="fi-FI" b="0" i="0" dirty="0">
                <a:solidFill>
                  <a:srgbClr val="097D45"/>
                </a:solidFill>
                <a:effectLst/>
                <a:latin typeface="ArialNova"/>
              </a:rPr>
            </a:b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154009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044D-BFEF-967F-EA87-5F12BB04B2A1}"/>
              </a:ext>
            </a:extLst>
          </p:cNvPr>
          <p:cNvSpPr>
            <a:spLocks noGrp="1"/>
          </p:cNvSpPr>
          <p:nvPr>
            <p:ph type="title"/>
          </p:nvPr>
        </p:nvSpPr>
        <p:spPr/>
        <p:txBody>
          <a:bodyPr/>
          <a:lstStyle/>
          <a:p>
            <a:pPr algn="l"/>
            <a:r>
              <a:rPr lang="fi-FI" sz="4400" b="0" i="0" dirty="0">
                <a:solidFill>
                  <a:srgbClr val="097D45"/>
                </a:solidFill>
                <a:effectLst/>
                <a:latin typeface="Arial" panose="020B0604020202020204" pitchFamily="34" charset="0"/>
                <a:cs typeface="Arial" panose="020B0604020202020204" pitchFamily="34" charset="0"/>
              </a:rPr>
              <a:t>Selaa matkalehtiä.</a:t>
            </a:r>
            <a:br>
              <a:rPr lang="fi-FI" sz="4400" b="0" i="0" dirty="0">
                <a:solidFill>
                  <a:srgbClr val="097D45"/>
                </a:solidFill>
                <a:effectLst/>
                <a:latin typeface="Arial" panose="020B0604020202020204" pitchFamily="34" charset="0"/>
                <a:cs typeface="Arial" panose="020B0604020202020204" pitchFamily="34" charset="0"/>
              </a:rPr>
            </a:br>
            <a:r>
              <a:rPr lang="fi-FI" sz="4400" b="0" i="0" dirty="0">
                <a:solidFill>
                  <a:srgbClr val="097D45"/>
                </a:solidFill>
                <a:effectLst/>
                <a:latin typeface="Arial" panose="020B0604020202020204" pitchFamily="34" charset="0"/>
                <a:cs typeface="Arial" panose="020B0604020202020204" pitchFamily="34" charset="0"/>
              </a:rPr>
              <a:t>Surffaa netissä (sivustoja esim. </a:t>
            </a:r>
            <a:r>
              <a:rPr lang="fi-FI" sz="4400" b="0" i="0" dirty="0" err="1">
                <a:solidFill>
                  <a:srgbClr val="097D45"/>
                </a:solidFill>
                <a:effectLst/>
                <a:latin typeface="Arial" panose="020B0604020202020204" pitchFamily="34" charset="0"/>
                <a:cs typeface="Arial" panose="020B0604020202020204" pitchFamily="34" charset="0"/>
              </a:rPr>
              <a:t>Tripadvisor</a:t>
            </a:r>
            <a:r>
              <a:rPr lang="fi-FI" sz="4400" b="0" i="0" dirty="0">
                <a:solidFill>
                  <a:srgbClr val="097D45"/>
                </a:solidFill>
                <a:effectLst/>
                <a:latin typeface="Arial" panose="020B0604020202020204" pitchFamily="34" charset="0"/>
                <a:cs typeface="Arial" panose="020B0604020202020204" pitchFamily="34" charset="0"/>
              </a:rPr>
              <a:t>, </a:t>
            </a:r>
            <a:r>
              <a:rPr lang="fi-FI" sz="4400" b="0" i="0" dirty="0" err="1">
                <a:solidFill>
                  <a:srgbClr val="097D45"/>
                </a:solidFill>
                <a:effectLst/>
                <a:latin typeface="Arial" panose="020B0604020202020204" pitchFamily="34" charset="0"/>
                <a:cs typeface="Arial" panose="020B0604020202020204" pitchFamily="34" charset="0"/>
              </a:rPr>
              <a:t>Wikitravel</a:t>
            </a:r>
            <a:r>
              <a:rPr lang="fi-FI" sz="4400" b="0" i="0" dirty="0">
                <a:solidFill>
                  <a:srgbClr val="097D45"/>
                </a:solidFill>
                <a:effectLst/>
                <a:latin typeface="Arial" panose="020B0604020202020204" pitchFamily="34" charset="0"/>
                <a:cs typeface="Arial" panose="020B0604020202020204" pitchFamily="34" charset="0"/>
              </a:rPr>
              <a:t>, </a:t>
            </a:r>
            <a:r>
              <a:rPr lang="fi-FI" sz="4400" b="0" i="0" dirty="0" err="1">
                <a:solidFill>
                  <a:srgbClr val="097D45"/>
                </a:solidFill>
                <a:effectLst/>
                <a:latin typeface="Arial" panose="020B0604020202020204" pitchFamily="34" charset="0"/>
                <a:cs typeface="Arial" panose="020B0604020202020204" pitchFamily="34" charset="0"/>
              </a:rPr>
              <a:t>Lonely</a:t>
            </a:r>
            <a:r>
              <a:rPr lang="fi-FI" sz="4400" b="0" i="0" dirty="0">
                <a:solidFill>
                  <a:srgbClr val="097D45"/>
                </a:solidFill>
                <a:effectLst/>
                <a:latin typeface="Arial" panose="020B0604020202020204" pitchFamily="34" charset="0"/>
                <a:cs typeface="Arial" panose="020B0604020202020204" pitchFamily="34" charset="0"/>
              </a:rPr>
              <a:t> Planet, Pallontallaajat, Rantapallo).</a:t>
            </a:r>
            <a:endParaRPr lang="fi-FI" dirty="0"/>
          </a:p>
        </p:txBody>
      </p:sp>
      <p:sp>
        <p:nvSpPr>
          <p:cNvPr id="4" name="TextBox 3">
            <a:extLst>
              <a:ext uri="{FF2B5EF4-FFF2-40B4-BE49-F238E27FC236}">
                <a16:creationId xmlns:a16="http://schemas.microsoft.com/office/drawing/2014/main" id="{A8808D10-DD69-1236-FC6F-A39C3758A92A}"/>
              </a:ext>
            </a:extLst>
          </p:cNvPr>
          <p:cNvSpPr txBox="1"/>
          <p:nvPr/>
        </p:nvSpPr>
        <p:spPr>
          <a:xfrm>
            <a:off x="1775520" y="548680"/>
            <a:ext cx="7704856" cy="646331"/>
          </a:xfrm>
          <a:prstGeom prst="rect">
            <a:avLst/>
          </a:prstGeom>
          <a:noFill/>
        </p:spPr>
        <p:txBody>
          <a:bodyPr wrap="square">
            <a:spAutoFit/>
          </a:bodyPr>
          <a:lstStyle/>
          <a:p>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286759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BD80-21CB-23BA-AF35-9B12035BFD4D}"/>
              </a:ext>
            </a:extLst>
          </p:cNvPr>
          <p:cNvSpPr>
            <a:spLocks noGrp="1"/>
          </p:cNvSpPr>
          <p:nvPr>
            <p:ph type="title"/>
          </p:nvPr>
        </p:nvSpPr>
        <p:spPr/>
        <p:txBody>
          <a:bodyPr>
            <a:normAutofit fontScale="90000"/>
          </a:bodyPr>
          <a:lstStyle/>
          <a:p>
            <a:pPr algn="l" rtl="0"/>
            <a:r>
              <a:rPr lang="fi-FI" sz="3600" b="0" i="0" dirty="0">
                <a:solidFill>
                  <a:srgbClr val="097D45"/>
                </a:solidFill>
                <a:effectLst/>
                <a:latin typeface="ArialNova"/>
              </a:rPr>
              <a:t>Kysele kokemuksia kavereilta ja tutuilta sekä kohteessa aikaisemmin olleilta opiskelijoilta ja opettajilta.</a:t>
            </a:r>
            <a:br>
              <a:rPr lang="fi-FI" sz="3600" b="0" i="0" dirty="0">
                <a:solidFill>
                  <a:srgbClr val="097D45"/>
                </a:solidFill>
                <a:effectLst/>
                <a:latin typeface="ArialNova"/>
              </a:rPr>
            </a:br>
            <a:r>
              <a:rPr lang="fi-FI" sz="3600" b="0" i="0" dirty="0">
                <a:solidFill>
                  <a:srgbClr val="097D45"/>
                </a:solidFill>
                <a:effectLst/>
                <a:latin typeface="ArialNova"/>
              </a:rPr>
              <a:t>Lue matkaraportteja (pyydä </a:t>
            </a:r>
            <a:r>
              <a:rPr lang="fi-FI" sz="3600" b="0" i="0" dirty="0" err="1">
                <a:solidFill>
                  <a:srgbClr val="097D45"/>
                </a:solidFill>
                <a:effectLst/>
                <a:latin typeface="ArialNova"/>
              </a:rPr>
              <a:t>kv</a:t>
            </a:r>
            <a:r>
              <a:rPr lang="fi-FI" sz="3600" b="0" i="0" dirty="0">
                <a:solidFill>
                  <a:srgbClr val="097D45"/>
                </a:solidFill>
                <a:effectLst/>
                <a:latin typeface="ArialNova"/>
              </a:rPr>
              <a:t>-koordinaattoriltasi).</a:t>
            </a:r>
            <a:br>
              <a:rPr lang="fi-FI" sz="3600" b="0" i="0" dirty="0">
                <a:solidFill>
                  <a:srgbClr val="097D45"/>
                </a:solidFill>
                <a:effectLst/>
                <a:latin typeface="ArialNova"/>
              </a:rPr>
            </a:br>
            <a:r>
              <a:rPr lang="fi-FI" sz="3600" b="0" i="0" dirty="0">
                <a:solidFill>
                  <a:srgbClr val="097D45"/>
                </a:solidFill>
                <a:effectLst/>
                <a:latin typeface="ArialNova"/>
              </a:rPr>
              <a:t>Lainaa kirjastosta matkaoppaita </a:t>
            </a:r>
            <a:br>
              <a:rPr lang="fi-FI" sz="3600" b="0" i="0" dirty="0">
                <a:solidFill>
                  <a:srgbClr val="097D45"/>
                </a:solidFill>
                <a:effectLst/>
                <a:latin typeface="ArialNova"/>
              </a:rPr>
            </a:br>
            <a:r>
              <a:rPr lang="fi-FI" sz="3600" b="0" i="0" dirty="0">
                <a:solidFill>
                  <a:srgbClr val="097D45"/>
                </a:solidFill>
                <a:effectLst/>
                <a:latin typeface="ArialNova"/>
              </a:rPr>
              <a:t>Tutustu myös tulevan työpaikkasi/ yhteistyökoulun nettisivuihin.</a:t>
            </a:r>
            <a:br>
              <a:rPr lang="fi-FI" sz="3600" b="0" i="0" dirty="0">
                <a:solidFill>
                  <a:srgbClr val="097D45"/>
                </a:solidFill>
                <a:effectLst/>
                <a:latin typeface="ArialNova"/>
              </a:rPr>
            </a:br>
            <a:r>
              <a:rPr lang="fi-FI" sz="3600" b="0" i="0" dirty="0">
                <a:solidFill>
                  <a:srgbClr val="097D45"/>
                </a:solidFill>
                <a:effectLst/>
                <a:latin typeface="ArialNova"/>
              </a:rPr>
              <a:t>Lataa matka-</a:t>
            </a:r>
            <a:r>
              <a:rPr lang="fi-FI" sz="3600" b="0" i="0" dirty="0" err="1">
                <a:solidFill>
                  <a:srgbClr val="097D45"/>
                </a:solidFill>
                <a:effectLst/>
                <a:latin typeface="ArialNova"/>
              </a:rPr>
              <a:t>appsi</a:t>
            </a:r>
            <a:r>
              <a:rPr lang="fi-FI" sz="3600" b="0" i="0" dirty="0">
                <a:solidFill>
                  <a:srgbClr val="097D45"/>
                </a:solidFill>
                <a:effectLst/>
                <a:latin typeface="ArialNova"/>
              </a:rPr>
              <a:t> (esim. XE </a:t>
            </a:r>
            <a:r>
              <a:rPr lang="fi-FI" sz="3600" b="0" i="0" dirty="0" err="1">
                <a:solidFill>
                  <a:srgbClr val="097D45"/>
                </a:solidFill>
                <a:effectLst/>
                <a:latin typeface="ArialNova"/>
              </a:rPr>
              <a:t>Currency</a:t>
            </a:r>
            <a:r>
              <a:rPr lang="fi-FI" sz="3600" b="0" i="0" dirty="0">
                <a:solidFill>
                  <a:srgbClr val="097D45"/>
                </a:solidFill>
                <a:effectLst/>
                <a:latin typeface="ArialNova"/>
              </a:rPr>
              <a:t>, Wi-Fi </a:t>
            </a:r>
            <a:r>
              <a:rPr lang="fi-FI" sz="3600" b="0" i="0" dirty="0" err="1">
                <a:solidFill>
                  <a:srgbClr val="097D45"/>
                </a:solidFill>
                <a:effectLst/>
                <a:latin typeface="ArialNova"/>
              </a:rPr>
              <a:t>Finder</a:t>
            </a:r>
            <a:r>
              <a:rPr lang="fi-FI" sz="3600" b="0" i="0" dirty="0">
                <a:solidFill>
                  <a:srgbClr val="097D45"/>
                </a:solidFill>
                <a:effectLst/>
                <a:latin typeface="ArialNova"/>
              </a:rPr>
              <a:t>, Skype, karttasovellukset esim. </a:t>
            </a:r>
            <a:r>
              <a:rPr lang="fi-FI" sz="3600" b="0" i="0" dirty="0" err="1">
                <a:solidFill>
                  <a:srgbClr val="097D45"/>
                </a:solidFill>
                <a:effectLst/>
                <a:latin typeface="ArialNova"/>
              </a:rPr>
              <a:t>Citymapper</a:t>
            </a:r>
            <a:r>
              <a:rPr lang="fi-FI" sz="3600" b="0" i="0" dirty="0">
                <a:solidFill>
                  <a:srgbClr val="097D45"/>
                </a:solidFill>
                <a:effectLst/>
                <a:latin typeface="ArialNova"/>
              </a:rPr>
              <a:t> London, Google </a:t>
            </a:r>
            <a:r>
              <a:rPr lang="fi-FI" sz="3600" b="0" i="0" dirty="0" err="1">
                <a:solidFill>
                  <a:srgbClr val="097D45"/>
                </a:solidFill>
                <a:effectLst/>
                <a:latin typeface="ArialNova"/>
              </a:rPr>
              <a:t>Translate</a:t>
            </a:r>
            <a:r>
              <a:rPr lang="fi-FI" sz="3600" b="0" i="0" dirty="0">
                <a:solidFill>
                  <a:srgbClr val="097D45"/>
                </a:solidFill>
                <a:effectLst/>
                <a:latin typeface="ArialNova"/>
              </a:rPr>
              <a:t>, Facebook, Twitter).</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112820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832D-26C9-18DB-A8BF-A6FB04507074}"/>
              </a:ext>
            </a:extLst>
          </p:cNvPr>
          <p:cNvSpPr>
            <a:spLocks noGrp="1"/>
          </p:cNvSpPr>
          <p:nvPr>
            <p:ph type="title"/>
          </p:nvPr>
        </p:nvSpPr>
        <p:spPr/>
        <p:txBody>
          <a:bodyPr>
            <a:normAutofit fontScale="90000"/>
          </a:bodyPr>
          <a:lstStyle/>
          <a:p>
            <a:pPr algn="l" rtl="0"/>
            <a:r>
              <a:rPr lang="fi-FI" sz="3600" b="0" i="0" dirty="0">
                <a:solidFill>
                  <a:srgbClr val="097D45"/>
                </a:solidFill>
                <a:effectLst/>
                <a:latin typeface="Arial" panose="020B0604020202020204" pitchFamily="34" charset="0"/>
                <a:cs typeface="Arial" panose="020B0604020202020204" pitchFamily="34" charset="0"/>
              </a:rPr>
              <a:t>Lue keskustelupalstoja.</a:t>
            </a:r>
            <a:br>
              <a:rPr lang="fi-FI" sz="3600" b="0" i="0" dirty="0">
                <a:solidFill>
                  <a:srgbClr val="097D45"/>
                </a:solidFill>
                <a:effectLst/>
                <a:latin typeface="Arial" panose="020B0604020202020204" pitchFamily="34" charset="0"/>
                <a:cs typeface="Arial" panose="020B0604020202020204" pitchFamily="34" charset="0"/>
              </a:rPr>
            </a:br>
            <a:r>
              <a:rPr lang="fi-FI" sz="3600" b="0" i="0" dirty="0">
                <a:solidFill>
                  <a:srgbClr val="097D45"/>
                </a:solidFill>
                <a:effectLst/>
                <a:latin typeface="Arial" panose="020B0604020202020204" pitchFamily="34" charset="0"/>
                <a:cs typeface="Arial" panose="020B0604020202020204" pitchFamily="34" charset="0"/>
              </a:rPr>
              <a:t>Lue kirjoja, joiden tapahtumat sijoittuvat kohdemaahan.</a:t>
            </a:r>
            <a:br>
              <a:rPr lang="fi-FI" sz="3600" b="0" i="0" dirty="0">
                <a:solidFill>
                  <a:srgbClr val="097D45"/>
                </a:solidFill>
                <a:effectLst/>
                <a:latin typeface="Arial" panose="020B0604020202020204" pitchFamily="34" charset="0"/>
                <a:cs typeface="Arial" panose="020B0604020202020204" pitchFamily="34" charset="0"/>
              </a:rPr>
            </a:br>
            <a:r>
              <a:rPr lang="fi-FI" sz="3600" b="0" i="0" dirty="0">
                <a:solidFill>
                  <a:srgbClr val="097D45"/>
                </a:solidFill>
                <a:effectLst/>
                <a:latin typeface="Arial" panose="020B0604020202020204" pitchFamily="34" charset="0"/>
                <a:cs typeface="Arial" panose="020B0604020202020204" pitchFamily="34" charset="0"/>
              </a:rPr>
              <a:t>Katsele kohteeseesi sijoittuvia elokuvia (esim. Slummien miljonääri, Autolla Nepaliin).</a:t>
            </a:r>
            <a:br>
              <a:rPr lang="fi-FI" sz="3600" b="0" i="0" dirty="0">
                <a:solidFill>
                  <a:srgbClr val="097D45"/>
                </a:solidFill>
                <a:effectLst/>
                <a:latin typeface="Arial" panose="020B0604020202020204" pitchFamily="34" charset="0"/>
                <a:cs typeface="Arial" panose="020B0604020202020204" pitchFamily="34" charset="0"/>
              </a:rPr>
            </a:br>
            <a:r>
              <a:rPr lang="fi-FI" sz="3600" b="0" i="0" dirty="0">
                <a:solidFill>
                  <a:srgbClr val="097D45"/>
                </a:solidFill>
                <a:effectLst/>
                <a:latin typeface="Arial" panose="020B0604020202020204" pitchFamily="34" charset="0"/>
                <a:cs typeface="Arial" panose="020B0604020202020204" pitchFamily="34" charset="0"/>
              </a:rPr>
              <a:t>Katso tv:stä dokumentteja ja matkaohjelmia.</a:t>
            </a:r>
            <a:br>
              <a:rPr lang="fi-FI" sz="3600" b="0" i="0" dirty="0">
                <a:solidFill>
                  <a:srgbClr val="097D45"/>
                </a:solidFill>
                <a:effectLst/>
                <a:latin typeface="Arial" panose="020B0604020202020204" pitchFamily="34" charset="0"/>
                <a:cs typeface="Arial" panose="020B0604020202020204" pitchFamily="34" charset="0"/>
              </a:rPr>
            </a:br>
            <a:r>
              <a:rPr lang="fi-FI" sz="3600" b="0" i="0" dirty="0">
                <a:solidFill>
                  <a:srgbClr val="097D45"/>
                </a:solidFill>
                <a:effectLst/>
                <a:latin typeface="Arial" panose="020B0604020202020204" pitchFamily="34" charset="0"/>
                <a:cs typeface="Arial" panose="020B0604020202020204" pitchFamily="34" charset="0"/>
              </a:rPr>
              <a:t>Valmistaudu myös kertomaan Suomesta, omasta kotipaikkakunnasta ja oppilaitoksestasi.</a:t>
            </a:r>
            <a:br>
              <a:rPr lang="fi-FI" sz="3600" b="0" i="0" dirty="0">
                <a:solidFill>
                  <a:srgbClr val="097D45"/>
                </a:solidFill>
                <a:effectLst/>
                <a:latin typeface="Arial" panose="020B0604020202020204" pitchFamily="34" charset="0"/>
                <a:cs typeface="Arial" panose="020B0604020202020204" pitchFamily="34" charset="0"/>
              </a:rPr>
            </a:br>
            <a:r>
              <a:rPr lang="fi-FI" sz="3200" b="1" dirty="0">
                <a:solidFill>
                  <a:srgbClr val="0070C0"/>
                </a:solidFill>
                <a:latin typeface="Arial" panose="020B0604020202020204" pitchFamily="34" charset="0"/>
                <a:cs typeface="Arial" panose="020B0604020202020204" pitchFamily="34" charset="0"/>
              </a:rPr>
              <a:t>2. </a:t>
            </a:r>
            <a:r>
              <a:rPr lang="fi-FI" sz="3200" b="1" i="0" dirty="0" err="1">
                <a:solidFill>
                  <a:srgbClr val="0070C0"/>
                </a:solidFill>
                <a:effectLst/>
                <a:latin typeface="Arial" panose="020B0604020202020204" pitchFamily="34" charset="0"/>
                <a:cs typeface="Arial" panose="020B0604020202020204" pitchFamily="34" charset="0"/>
              </a:rPr>
              <a:t>TEHTÄVÄ:</a:t>
            </a:r>
            <a:r>
              <a:rPr lang="fi-FI" sz="3200" b="1" dirty="0" err="1">
                <a:solidFill>
                  <a:srgbClr val="0070C0"/>
                </a:solidFill>
                <a:latin typeface="Arial" panose="020B0604020202020204" pitchFamily="34" charset="0"/>
                <a:cs typeface="Arial" panose="020B0604020202020204" pitchFamily="34" charset="0"/>
              </a:rPr>
              <a:t>Nauhoita</a:t>
            </a:r>
            <a:r>
              <a:rPr lang="fi-FI" sz="3200" b="1" dirty="0">
                <a:solidFill>
                  <a:srgbClr val="0070C0"/>
                </a:solidFill>
                <a:latin typeface="Arial" panose="020B0604020202020204" pitchFamily="34" charset="0"/>
                <a:cs typeface="Arial" panose="020B0604020202020204" pitchFamily="34" charset="0"/>
              </a:rPr>
              <a:t> puhe, jossa kerrot Suomesta, kotipaikkakunnastasi ja oppilaitoksestasi (</a:t>
            </a:r>
            <a:r>
              <a:rPr lang="fi-FI" sz="3200" b="1" dirty="0" err="1">
                <a:solidFill>
                  <a:srgbClr val="0070C0"/>
                </a:solidFill>
                <a:latin typeface="Arial" panose="020B0604020202020204" pitchFamily="34" charset="0"/>
                <a:cs typeface="Arial" panose="020B0604020202020204" pitchFamily="34" charset="0"/>
              </a:rPr>
              <a:t>max</a:t>
            </a:r>
            <a:r>
              <a:rPr lang="fi-FI" sz="3200" b="1" dirty="0">
                <a:solidFill>
                  <a:srgbClr val="0070C0"/>
                </a:solidFill>
                <a:latin typeface="Arial" panose="020B0604020202020204" pitchFamily="34" charset="0"/>
                <a:cs typeface="Arial" panose="020B0604020202020204" pitchFamily="34" charset="0"/>
              </a:rPr>
              <a:t> 5 min).</a:t>
            </a:r>
          </a:p>
        </p:txBody>
      </p:sp>
    </p:spTree>
    <p:extLst>
      <p:ext uri="{BB962C8B-B14F-4D97-AF65-F5344CB8AC3E}">
        <p14:creationId xmlns:p14="http://schemas.microsoft.com/office/powerpoint/2010/main" val="423875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lstStyle/>
          <a:p>
            <a:r>
              <a:rPr lang="fi-FI" dirty="0">
                <a:solidFill>
                  <a:srgbClr val="097D45"/>
                </a:solidFill>
                <a:latin typeface="Arial" panose="020B0604020202020204" pitchFamily="34" charset="0"/>
                <a:cs typeface="Arial" panose="020B0604020202020204" pitchFamily="34" charset="0"/>
              </a:rPr>
              <a:t>Vaihtojakso ulkomailla osaksi tutkintoasi</a:t>
            </a:r>
            <a:br>
              <a:rPr lang="fi-FI" dirty="0">
                <a:solidFill>
                  <a:srgbClr val="097D45"/>
                </a:solidFill>
                <a:latin typeface="Arial" panose="020B0604020202020204" pitchFamily="34" charset="0"/>
                <a:cs typeface="Arial" panose="020B0604020202020204" pitchFamily="34" charset="0"/>
              </a:rPr>
            </a:br>
            <a:endParaRPr lang="fi-FI" dirty="0"/>
          </a:p>
        </p:txBody>
      </p:sp>
    </p:spTree>
    <p:extLst>
      <p:ext uri="{BB962C8B-B14F-4D97-AF65-F5344CB8AC3E}">
        <p14:creationId xmlns:p14="http://schemas.microsoft.com/office/powerpoint/2010/main" val="67575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normAutofit fontScale="90000"/>
          </a:bodyPr>
          <a:lstStyle/>
          <a:p>
            <a:pPr algn="l" rtl="0"/>
            <a:r>
              <a:rPr lang="fi-FI" sz="4000" b="0" i="0" dirty="0">
                <a:solidFill>
                  <a:srgbClr val="097D45"/>
                </a:solidFill>
                <a:effectLst/>
                <a:latin typeface="ArialNova"/>
              </a:rPr>
              <a:t>Työpaikalla oppiminen ulkomailla tuo sinulle osaamispisteitä, paitsi ammatilliseen tutkinnonosaan tai -osiin, myös yhteisiin tutkinnonosiin.</a:t>
            </a:r>
            <a:br>
              <a:rPr lang="fi-FI" sz="4000" b="0" i="0" dirty="0">
                <a:solidFill>
                  <a:srgbClr val="097D45"/>
                </a:solidFill>
                <a:effectLst/>
                <a:latin typeface="ArialNova"/>
              </a:rPr>
            </a:br>
            <a:r>
              <a:rPr lang="fi-FI" sz="4000" b="0" i="0" dirty="0">
                <a:solidFill>
                  <a:srgbClr val="097D45"/>
                </a:solidFill>
                <a:effectLst/>
                <a:latin typeface="ArialNova"/>
              </a:rPr>
              <a:t>Tapaa ennen lähtöäsi</a:t>
            </a:r>
            <a:r>
              <a:rPr lang="fi-FI" sz="4000" b="1" i="1" dirty="0">
                <a:solidFill>
                  <a:srgbClr val="C17096"/>
                </a:solidFill>
                <a:effectLst/>
                <a:latin typeface="ArialNova-BoldItalic"/>
              </a:rPr>
              <a:t> opo</a:t>
            </a:r>
            <a:r>
              <a:rPr lang="fi-FI" sz="4000" b="0" i="0" dirty="0">
                <a:solidFill>
                  <a:srgbClr val="097D45"/>
                </a:solidFill>
                <a:effectLst/>
                <a:latin typeface="ArialNova"/>
              </a:rPr>
              <a:t>, to-ohjaajasi ja </a:t>
            </a:r>
            <a:r>
              <a:rPr lang="fi-FI" sz="4000" b="0" i="0" dirty="0" err="1">
                <a:solidFill>
                  <a:srgbClr val="097D45"/>
                </a:solidFill>
                <a:effectLst/>
                <a:latin typeface="ArialNova"/>
              </a:rPr>
              <a:t>kv</a:t>
            </a:r>
            <a:r>
              <a:rPr lang="fi-FI" sz="4000" b="0" i="0" dirty="0">
                <a:solidFill>
                  <a:srgbClr val="097D45"/>
                </a:solidFill>
                <a:effectLst/>
                <a:latin typeface="ArialNova"/>
              </a:rPr>
              <a:t>- koordinaattori ja suunnittele yhdessä millä tavalla ulkomaanjaksosta tulee osa opintojasi. Sovi myös näytön suorittamisesta (ulkomailla vai Suomessa).</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130961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normAutofit/>
          </a:bodyPr>
          <a:lstStyle/>
          <a:p>
            <a:pPr algn="l" rtl="0"/>
            <a:r>
              <a:rPr lang="fi-FI" sz="3600" b="1" i="0" dirty="0">
                <a:solidFill>
                  <a:srgbClr val="097D45"/>
                </a:solidFill>
                <a:effectLst/>
                <a:latin typeface="Arial" panose="020B0604020202020204" pitchFamily="34" charset="0"/>
                <a:cs typeface="Arial" panose="020B0604020202020204" pitchFamily="34" charset="0"/>
              </a:rPr>
              <a:t>Yleis- ja kohdevalmennukseen osallistumisesta saat 1 </a:t>
            </a:r>
            <a:r>
              <a:rPr lang="fi-FI" sz="3600" b="1" i="0" dirty="0" err="1">
                <a:solidFill>
                  <a:srgbClr val="097D45"/>
                </a:solidFill>
                <a:effectLst/>
                <a:latin typeface="Arial" panose="020B0604020202020204" pitchFamily="34" charset="0"/>
                <a:cs typeface="Arial" panose="020B0604020202020204" pitchFamily="34" charset="0"/>
              </a:rPr>
              <a:t>osp</a:t>
            </a:r>
            <a:r>
              <a:rPr lang="fi-FI" sz="3600" b="1" i="0" dirty="0">
                <a:solidFill>
                  <a:srgbClr val="097D45"/>
                </a:solidFill>
                <a:effectLst/>
                <a:latin typeface="Arial" panose="020B0604020202020204" pitchFamily="34" charset="0"/>
                <a:cs typeface="Arial" panose="020B0604020202020204" pitchFamily="34" charset="0"/>
              </a:rPr>
              <a:t>.</a:t>
            </a:r>
            <a:br>
              <a:rPr lang="fi-FI" sz="3600" b="0" i="0" dirty="0">
                <a:solidFill>
                  <a:srgbClr val="097D45"/>
                </a:solidFill>
                <a:effectLst/>
                <a:latin typeface="Arial" panose="020B0604020202020204" pitchFamily="34" charset="0"/>
                <a:cs typeface="Arial" panose="020B0604020202020204" pitchFamily="34" charset="0"/>
              </a:rPr>
            </a:br>
            <a:r>
              <a:rPr lang="fi-FI" sz="3600" b="0" i="0" dirty="0">
                <a:solidFill>
                  <a:srgbClr val="097D45"/>
                </a:solidFill>
                <a:effectLst/>
                <a:latin typeface="Arial" panose="020B0604020202020204" pitchFamily="34" charset="0"/>
                <a:cs typeface="Arial" panose="020B0604020202020204" pitchFamily="34" charset="0"/>
              </a:rPr>
              <a:t>Lisäksi voit valita muita vaihtoon valmentavia </a:t>
            </a:r>
            <a:r>
              <a:rPr lang="fi-FI" sz="3600" dirty="0">
                <a:solidFill>
                  <a:srgbClr val="097D45"/>
                </a:solidFill>
                <a:latin typeface="Arial" panose="020B0604020202020204" pitchFamily="34" charset="0"/>
                <a:cs typeface="Arial" panose="020B0604020202020204" pitchFamily="34" charset="0"/>
              </a:rPr>
              <a:t>”</a:t>
            </a:r>
            <a:r>
              <a:rPr lang="fi-FI" sz="3600" b="0" i="0" dirty="0">
                <a:solidFill>
                  <a:srgbClr val="097D45"/>
                </a:solidFill>
                <a:effectLst/>
                <a:latin typeface="Arial" panose="020B0604020202020204" pitchFamily="34" charset="0"/>
                <a:cs typeface="Arial" panose="020B0604020202020204" pitchFamily="34" charset="0"/>
              </a:rPr>
              <a:t>Kansainvälisyysosaamisen opintoja”, kuten kieli- ja kulttuurikursseja tarjonnastamme.</a:t>
            </a:r>
            <a:br>
              <a:rPr lang="fi-FI" sz="3600" b="0" i="0" dirty="0">
                <a:solidFill>
                  <a:srgbClr val="097D45"/>
                </a:solidFill>
                <a:effectLst/>
                <a:latin typeface="Arial" panose="020B0604020202020204" pitchFamily="34" charset="0"/>
                <a:cs typeface="Arial" panose="020B0604020202020204" pitchFamily="34" charset="0"/>
              </a:rPr>
            </a:br>
            <a:r>
              <a:rPr lang="fi-FI" sz="3600" dirty="0">
                <a:solidFill>
                  <a:srgbClr val="097D45"/>
                </a:solidFill>
                <a:latin typeface="Arial" panose="020B0604020202020204" pitchFamily="34" charset="0"/>
                <a:cs typeface="Arial" panose="020B0604020202020204" pitchFamily="34" charset="0"/>
              </a:rPr>
              <a:t>KV-o</a:t>
            </a:r>
            <a:r>
              <a:rPr lang="fi-FI" sz="3600" b="0" i="0" dirty="0">
                <a:solidFill>
                  <a:srgbClr val="097D45"/>
                </a:solidFill>
                <a:effectLst/>
                <a:latin typeface="Arial" panose="020B0604020202020204" pitchFamily="34" charset="0"/>
                <a:cs typeface="Arial" panose="020B0604020202020204" pitchFamily="34" charset="0"/>
              </a:rPr>
              <a:t>pintojen suorittamiseen liittyen ota yhteyttä omaan </a:t>
            </a:r>
            <a:r>
              <a:rPr lang="fi-FI" sz="3600" b="0" i="0" dirty="0" err="1">
                <a:solidFill>
                  <a:srgbClr val="097D45"/>
                </a:solidFill>
                <a:effectLst/>
                <a:latin typeface="Arial" panose="020B0604020202020204" pitchFamily="34" charset="0"/>
                <a:cs typeface="Arial" panose="020B0604020202020204" pitchFamily="34" charset="0"/>
              </a:rPr>
              <a:t>kv</a:t>
            </a:r>
            <a:r>
              <a:rPr lang="fi-FI" sz="3600" b="0" i="0" dirty="0">
                <a:solidFill>
                  <a:srgbClr val="097D45"/>
                </a:solidFill>
                <a:effectLst/>
                <a:latin typeface="Arial" panose="020B0604020202020204" pitchFamily="34" charset="0"/>
                <a:cs typeface="Arial" panose="020B0604020202020204" pitchFamily="34" charset="0"/>
              </a:rPr>
              <a:t>-koordinaattoriisi ja opoon.</a:t>
            </a:r>
            <a:br>
              <a:rPr lang="fi-FI" sz="3600" b="0" i="0" dirty="0">
                <a:solidFill>
                  <a:srgbClr val="097D45"/>
                </a:solidFill>
                <a:effectLst/>
                <a:latin typeface="Arial" panose="020B0604020202020204" pitchFamily="34" charset="0"/>
                <a:cs typeface="Arial" panose="020B0604020202020204" pitchFamily="34" charset="0"/>
              </a:rPr>
            </a:br>
            <a:endParaRPr lang="fi-FI"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01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A43E-0CEC-ACF3-B69F-4F6B81A6B330}"/>
              </a:ext>
            </a:extLst>
          </p:cNvPr>
          <p:cNvSpPr>
            <a:spLocks noGrp="1"/>
          </p:cNvSpPr>
          <p:nvPr>
            <p:ph type="title"/>
          </p:nvPr>
        </p:nvSpPr>
        <p:spPr/>
        <p:txBody>
          <a:bodyPr>
            <a:normAutofit fontScale="90000"/>
          </a:bodyPr>
          <a:lstStyle/>
          <a:p>
            <a:pPr algn="l" rtl="0"/>
            <a:br>
              <a:rPr lang="fi-FI" sz="3100" b="0" i="0" dirty="0">
                <a:solidFill>
                  <a:srgbClr val="097D45"/>
                </a:solidFill>
                <a:effectLst/>
                <a:latin typeface="ArialNova"/>
              </a:rPr>
            </a:br>
            <a:r>
              <a:rPr lang="fi-FI" sz="3100" b="0" i="0" dirty="0">
                <a:solidFill>
                  <a:srgbClr val="097D45"/>
                </a:solidFill>
                <a:effectLst/>
                <a:latin typeface="ArialNova"/>
              </a:rPr>
              <a:t>Portfolio arvioidaan osana </a:t>
            </a:r>
            <a:r>
              <a:rPr lang="fi-FI" sz="3100" b="0" i="0" dirty="0" err="1">
                <a:solidFill>
                  <a:srgbClr val="097D45"/>
                </a:solidFill>
                <a:effectLst/>
                <a:latin typeface="ArialNova"/>
              </a:rPr>
              <a:t>Ready</a:t>
            </a:r>
            <a:r>
              <a:rPr lang="fi-FI" sz="3100" b="0" i="0" dirty="0">
                <a:solidFill>
                  <a:srgbClr val="097D45"/>
                </a:solidFill>
                <a:effectLst/>
                <a:latin typeface="ArialNova"/>
              </a:rPr>
              <a:t> to go -valmennuksia (yleis-, kohde ja hankevalmennus), joista tulee yhteinen arvosana. </a:t>
            </a:r>
            <a:r>
              <a:rPr lang="fi-FI" sz="3100" b="0" i="0" dirty="0" err="1">
                <a:solidFill>
                  <a:srgbClr val="097D45"/>
                </a:solidFill>
                <a:effectLst/>
                <a:latin typeface="ArialNova"/>
              </a:rPr>
              <a:t>Kv</a:t>
            </a:r>
            <a:r>
              <a:rPr lang="fi-FI" sz="3100" b="0" i="0" dirty="0">
                <a:solidFill>
                  <a:srgbClr val="097D45"/>
                </a:solidFill>
                <a:effectLst/>
                <a:latin typeface="ArialNova"/>
              </a:rPr>
              <a:t>-koordinaattori arvioi portfolion opiskelijan palattua.</a:t>
            </a:r>
            <a:br>
              <a:rPr lang="fi-FI" sz="3100" b="0" i="0" dirty="0">
                <a:solidFill>
                  <a:srgbClr val="097D45"/>
                </a:solidFill>
                <a:effectLst/>
                <a:latin typeface="ArialNova"/>
              </a:rPr>
            </a:br>
            <a:br>
              <a:rPr lang="fi-FI" sz="3100" b="0" i="0" dirty="0">
                <a:solidFill>
                  <a:srgbClr val="097D45"/>
                </a:solidFill>
                <a:effectLst/>
                <a:latin typeface="ArialNova"/>
              </a:rPr>
            </a:br>
            <a:r>
              <a:rPr lang="fi-FI" sz="3100" b="0" i="0" dirty="0">
                <a:solidFill>
                  <a:srgbClr val="097D45"/>
                </a:solidFill>
                <a:effectLst/>
                <a:latin typeface="ArialNova"/>
              </a:rPr>
              <a:t>Portfolion avulla voit osoittaa, miten hyvin olet valmistautunut työssäoppimisjaksoon ja mitä olet oppinut kokemuksesta. Portfoliota täydennetään ennen matkaa, sen aikana ja sen jälkeen. </a:t>
            </a:r>
            <a:br>
              <a:rPr lang="fi-FI" sz="3100" b="0" i="0" dirty="0">
                <a:solidFill>
                  <a:srgbClr val="097D45"/>
                </a:solidFill>
                <a:effectLst/>
                <a:latin typeface="ArialNova"/>
              </a:rPr>
            </a:br>
            <a:br>
              <a:rPr lang="fi-FI" sz="3100" b="0" i="0" dirty="0">
                <a:solidFill>
                  <a:srgbClr val="097D45"/>
                </a:solidFill>
                <a:effectLst/>
                <a:latin typeface="ArialNova"/>
              </a:rPr>
            </a:br>
            <a:r>
              <a:rPr lang="fi-FI" sz="3100" b="0" i="0" dirty="0">
                <a:solidFill>
                  <a:srgbClr val="097D45"/>
                </a:solidFill>
                <a:effectLst/>
                <a:latin typeface="ArialNova"/>
              </a:rPr>
              <a:t>Saat </a:t>
            </a:r>
            <a:r>
              <a:rPr lang="fi-FI" sz="3100" dirty="0" err="1">
                <a:solidFill>
                  <a:srgbClr val="097D45"/>
                </a:solidFill>
                <a:latin typeface="ArialNova"/>
              </a:rPr>
              <a:t>Ready</a:t>
            </a:r>
            <a:r>
              <a:rPr lang="fi-FI" sz="3100" dirty="0">
                <a:solidFill>
                  <a:srgbClr val="097D45"/>
                </a:solidFill>
                <a:latin typeface="ArialNova"/>
              </a:rPr>
              <a:t> to go –valmennuksessa TO DO –listan kansioon dokumentoitavista asioista.</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10153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67C5D-6904-4DF4-9305-41DB5E0A2F3F}"/>
              </a:ext>
            </a:extLst>
          </p:cNvPr>
          <p:cNvSpPr>
            <a:spLocks noGrp="1"/>
          </p:cNvSpPr>
          <p:nvPr>
            <p:ph type="ctrTitle"/>
          </p:nvPr>
        </p:nvSpPr>
        <p:spPr>
          <a:xfrm>
            <a:off x="2159563" y="1052737"/>
            <a:ext cx="8256917" cy="1944216"/>
          </a:xfrm>
        </p:spPr>
        <p:txBody>
          <a:bodyPr>
            <a:normAutofit/>
          </a:bodyPr>
          <a:lstStyle/>
          <a:p>
            <a:r>
              <a:rPr lang="fi-FI" b="1" dirty="0">
                <a:solidFill>
                  <a:srgbClr val="00B050"/>
                </a:solidFill>
                <a:latin typeface="Arial" panose="020B0604020202020204" pitchFamily="34" charset="0"/>
                <a:cs typeface="Arial" panose="020B0604020202020204" pitchFamily="34" charset="0"/>
              </a:rPr>
              <a:t>YKSIN TAI RYHMÄSSÄ VAIHTOON </a:t>
            </a:r>
            <a:endParaRPr lang="fi-FI" dirty="0">
              <a:solidFill>
                <a:srgbClr val="00B050"/>
              </a:solidFill>
            </a:endParaRPr>
          </a:p>
        </p:txBody>
      </p:sp>
      <p:sp>
        <p:nvSpPr>
          <p:cNvPr id="4" name="Subtitle 3">
            <a:extLst>
              <a:ext uri="{FF2B5EF4-FFF2-40B4-BE49-F238E27FC236}">
                <a16:creationId xmlns:a16="http://schemas.microsoft.com/office/drawing/2014/main" id="{0FAECAF2-7182-4A12-AEBC-4CA2B1FA271B}"/>
              </a:ext>
            </a:extLst>
          </p:cNvPr>
          <p:cNvSpPr>
            <a:spLocks noGrp="1"/>
          </p:cNvSpPr>
          <p:nvPr>
            <p:ph type="subTitle" idx="1"/>
          </p:nvPr>
        </p:nvSpPr>
        <p:spPr/>
        <p:txBody>
          <a:bodyPr/>
          <a:lstStyle/>
          <a:p>
            <a:endParaRPr lang="fi-FI" dirty="0"/>
          </a:p>
        </p:txBody>
      </p:sp>
      <p:pic>
        <p:nvPicPr>
          <p:cNvPr id="6" name="Picture 5">
            <a:extLst>
              <a:ext uri="{FF2B5EF4-FFF2-40B4-BE49-F238E27FC236}">
                <a16:creationId xmlns:a16="http://schemas.microsoft.com/office/drawing/2014/main" id="{16EAB0A0-C4D6-4B63-A4BC-DDF01C0E0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780928"/>
            <a:ext cx="9449160" cy="3429000"/>
          </a:xfrm>
          <a:prstGeom prst="rect">
            <a:avLst/>
          </a:prstGeom>
        </p:spPr>
      </p:pic>
    </p:spTree>
    <p:extLst>
      <p:ext uri="{BB962C8B-B14F-4D97-AF65-F5344CB8AC3E}">
        <p14:creationId xmlns:p14="http://schemas.microsoft.com/office/powerpoint/2010/main" val="130620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18EE-313C-65A9-95CA-AE33655E5B0D}"/>
              </a:ext>
            </a:extLst>
          </p:cNvPr>
          <p:cNvSpPr>
            <a:spLocks noGrp="1"/>
          </p:cNvSpPr>
          <p:nvPr>
            <p:ph type="title"/>
          </p:nvPr>
        </p:nvSpPr>
        <p:spPr/>
        <p:txBody>
          <a:bodyPr>
            <a:normAutofit/>
          </a:bodyPr>
          <a:lstStyle/>
          <a:p>
            <a:pPr algn="l" rtl="0"/>
            <a:r>
              <a:rPr lang="fi-FI" sz="3200" b="0" i="0" dirty="0">
                <a:solidFill>
                  <a:srgbClr val="097D45"/>
                </a:solidFill>
                <a:effectLst/>
                <a:latin typeface="ArialNova"/>
              </a:rPr>
              <a:t>Muistathan dokumentoidessasi matkaa, ettet kirjoita negatiivista yhteistyökoulustamme tai yrityksestä esim. blogiin tai muualle netissä, etkä julkaise asioita, jotka kuuluvat yrityssalaisuuden tai yksityisyyden suojan alle. Kysythän myös luvan jos haluat kuvata työpaikalla (tiloja tai henkilöitä).</a:t>
            </a:r>
            <a:br>
              <a:rPr lang="fi-FI" sz="3200" b="0" i="0" dirty="0">
                <a:solidFill>
                  <a:srgbClr val="097D45"/>
                </a:solidFill>
                <a:effectLst/>
                <a:latin typeface="ArialNova"/>
              </a:rPr>
            </a:br>
            <a:r>
              <a:rPr lang="fi-FI" sz="3200" b="0" i="0" dirty="0">
                <a:solidFill>
                  <a:srgbClr val="097D45"/>
                </a:solidFill>
                <a:effectLst/>
                <a:latin typeface="ArialNova"/>
              </a:rPr>
              <a:t>Ihmisten kanssa kommunikointi onnistuu ilman yhteistä kieltäkin, käytä silloin elekieltä. Voit ottaa mukaan symbolikielikuvaston, jossa kuvaa osoittamalla voit näyttää mitä tarkoitat.</a:t>
            </a:r>
            <a:br>
              <a:rPr lang="fi-FI" sz="3200" b="0" i="0" dirty="0">
                <a:solidFill>
                  <a:srgbClr val="097D45"/>
                </a:solidFill>
                <a:effectLst/>
                <a:latin typeface="ArialNova"/>
              </a:rPr>
            </a:br>
            <a:endParaRPr lang="fi-FI" sz="3200" dirty="0"/>
          </a:p>
        </p:txBody>
      </p:sp>
    </p:spTree>
    <p:extLst>
      <p:ext uri="{BB962C8B-B14F-4D97-AF65-F5344CB8AC3E}">
        <p14:creationId xmlns:p14="http://schemas.microsoft.com/office/powerpoint/2010/main" val="508078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EAA3-DE27-3B18-D483-118C6A545D52}"/>
              </a:ext>
            </a:extLst>
          </p:cNvPr>
          <p:cNvSpPr>
            <a:spLocks noGrp="1"/>
          </p:cNvSpPr>
          <p:nvPr>
            <p:ph type="title"/>
          </p:nvPr>
        </p:nvSpPr>
        <p:spPr>
          <a:xfrm>
            <a:off x="1055440" y="332656"/>
            <a:ext cx="10585176" cy="5832648"/>
          </a:xfrm>
        </p:spPr>
        <p:txBody>
          <a:bodyPr>
            <a:normAutofit fontScale="90000"/>
          </a:bodyPr>
          <a:lstStyle/>
          <a:p>
            <a:pPr algn="l" rtl="0"/>
            <a:r>
              <a:rPr lang="fi-FI" b="1" i="0" dirty="0">
                <a:solidFill>
                  <a:srgbClr val="097D45"/>
                </a:solidFill>
                <a:effectLst/>
                <a:latin typeface="ArialNova-Bold"/>
              </a:rPr>
              <a:t>Vaikka sinusta tuntuisi, ettet osaa täydellistä englantia - lähde silti! </a:t>
            </a:r>
            <a:br>
              <a:rPr lang="fi-FI" b="1" i="0" dirty="0">
                <a:solidFill>
                  <a:srgbClr val="097D45"/>
                </a:solidFill>
                <a:effectLst/>
                <a:latin typeface="ArialNova-Bold"/>
              </a:rPr>
            </a:br>
            <a:br>
              <a:rPr lang="fi-FI" sz="3200" b="1" i="0" dirty="0">
                <a:solidFill>
                  <a:srgbClr val="097D45"/>
                </a:solidFill>
                <a:effectLst/>
                <a:latin typeface="ArialNova-Bold"/>
              </a:rPr>
            </a:br>
            <a:r>
              <a:rPr lang="fi-FI" sz="3200" b="1" i="0" dirty="0">
                <a:solidFill>
                  <a:srgbClr val="097D45"/>
                </a:solidFill>
                <a:effectLst/>
                <a:latin typeface="ArialNova-Bold"/>
              </a:rPr>
              <a:t>Saat silti paljon enemmän irti matkasta, jos osaat maassa puhuttua kieltä, ja kaikki arvostavat sitä, kun vierasmaalainen osaa ainakin muutaman sanan paikallisella kielellä, kuten tervehdykset, kiitokset, anteeksipyynnöt, numerot. Puhu selkeää englantia, jota myös muut kuin äidinkieleltään englantia puhuvat ymmärtävät.</a:t>
            </a:r>
            <a:br>
              <a:rPr lang="fi-FI" sz="3200" b="1" i="0" dirty="0">
                <a:solidFill>
                  <a:srgbClr val="097D45"/>
                </a:solidFill>
                <a:effectLst/>
                <a:latin typeface="ArialNova-Bold"/>
              </a:rPr>
            </a:br>
            <a:r>
              <a:rPr lang="fi-FI" sz="3200" b="1" i="0" dirty="0">
                <a:solidFill>
                  <a:srgbClr val="097D45"/>
                </a:solidFill>
                <a:effectLst/>
                <a:latin typeface="ArialNova-Bold"/>
              </a:rPr>
              <a:t>Ennen kaikkea – uskalla puhua!</a:t>
            </a:r>
            <a:r>
              <a:rPr lang="sv-SE" sz="3200" b="0" i="0" dirty="0">
                <a:solidFill>
                  <a:srgbClr val="097D45"/>
                </a:solidFill>
                <a:effectLst/>
                <a:latin typeface="ArialNova"/>
              </a:rPr>
              <a:t>!</a:t>
            </a:r>
            <a:br>
              <a:rPr lang="sv-SE" sz="3200" b="0" i="0" dirty="0">
                <a:solidFill>
                  <a:srgbClr val="097D45"/>
                </a:solidFill>
                <a:effectLst/>
                <a:latin typeface="ArialNova"/>
              </a:rPr>
            </a:br>
            <a:endParaRPr lang="fi-FI" sz="3200" dirty="0"/>
          </a:p>
        </p:txBody>
      </p:sp>
    </p:spTree>
    <p:extLst>
      <p:ext uri="{BB962C8B-B14F-4D97-AF65-F5344CB8AC3E}">
        <p14:creationId xmlns:p14="http://schemas.microsoft.com/office/powerpoint/2010/main" val="397207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E22A-94B7-42FA-1001-F8286BEF2867}"/>
              </a:ext>
            </a:extLst>
          </p:cNvPr>
          <p:cNvSpPr>
            <a:spLocks noGrp="1"/>
          </p:cNvSpPr>
          <p:nvPr>
            <p:ph type="title"/>
          </p:nvPr>
        </p:nvSpPr>
        <p:spPr/>
        <p:txBody>
          <a:bodyPr>
            <a:noAutofit/>
          </a:bodyPr>
          <a:lstStyle/>
          <a:p>
            <a:pPr algn="l" rtl="0"/>
            <a:r>
              <a:rPr lang="fi-FI" sz="2800" b="0" i="0" dirty="0">
                <a:solidFill>
                  <a:srgbClr val="097D45"/>
                </a:solidFill>
                <a:effectLst/>
                <a:latin typeface="ArialNova"/>
              </a:rPr>
              <a:t>Harjoittele mm. englantia tai kohdemaan kieltä, esim. lyhyitä vuoropuheluita aiheina keittiö, ravintola, kauppa, matkustaminen tai autokorjaamo. Mallia voit katsoa videoilta.</a:t>
            </a:r>
            <a:br>
              <a:rPr lang="fi-FI" sz="2800" b="0" i="0" dirty="0">
                <a:solidFill>
                  <a:srgbClr val="097D45"/>
                </a:solidFill>
                <a:effectLst/>
                <a:latin typeface="ArialNova"/>
              </a:rPr>
            </a:br>
            <a:br>
              <a:rPr lang="fi-FI" sz="2800" b="0" i="0" dirty="0">
                <a:solidFill>
                  <a:srgbClr val="097D45"/>
                </a:solidFill>
                <a:effectLst/>
                <a:latin typeface="ArialNova"/>
              </a:rPr>
            </a:br>
            <a:r>
              <a:rPr lang="fi-FI" sz="2800" b="1" dirty="0">
                <a:solidFill>
                  <a:srgbClr val="0070C0"/>
                </a:solidFill>
                <a:latin typeface="ArialNova"/>
              </a:rPr>
              <a:t>3. tehtävä</a:t>
            </a:r>
            <a:br>
              <a:rPr lang="fi-FI" sz="2800" b="1" dirty="0">
                <a:solidFill>
                  <a:srgbClr val="0070C0"/>
                </a:solidFill>
                <a:latin typeface="ArialNova"/>
              </a:rPr>
            </a:br>
            <a:r>
              <a:rPr lang="fi-FI" sz="2800" b="1" dirty="0">
                <a:solidFill>
                  <a:srgbClr val="0070C0"/>
                </a:solidFill>
                <a:latin typeface="ArialNova"/>
              </a:rPr>
              <a:t>a) Faktaa kohdemaasta. (Saat tehtävän valmennuksessa). </a:t>
            </a:r>
            <a:br>
              <a:rPr lang="fi-FI" sz="2800" b="1" dirty="0">
                <a:solidFill>
                  <a:srgbClr val="0070C0"/>
                </a:solidFill>
                <a:latin typeface="ArialNova"/>
              </a:rPr>
            </a:br>
            <a:r>
              <a:rPr lang="fi-FI" sz="2800" b="1" dirty="0">
                <a:solidFill>
                  <a:srgbClr val="0070C0"/>
                </a:solidFill>
                <a:latin typeface="ArialNova"/>
              </a:rPr>
              <a:t>b) </a:t>
            </a:r>
            <a:r>
              <a:rPr lang="fi-FI" sz="2800" b="1" i="0" dirty="0">
                <a:solidFill>
                  <a:srgbClr val="0070C0"/>
                </a:solidFill>
                <a:effectLst/>
                <a:latin typeface="ArialNova"/>
              </a:rPr>
              <a:t>Etsi </a:t>
            </a:r>
            <a:r>
              <a:rPr lang="fi-FI" sz="2800" b="1" i="0" dirty="0" err="1">
                <a:solidFill>
                  <a:srgbClr val="0070C0"/>
                </a:solidFill>
                <a:effectLst/>
                <a:latin typeface="ArialNova"/>
              </a:rPr>
              <a:t>youtube</a:t>
            </a:r>
            <a:r>
              <a:rPr lang="fi-FI" sz="2800" b="1" i="0" dirty="0">
                <a:solidFill>
                  <a:srgbClr val="0070C0"/>
                </a:solidFill>
                <a:effectLst/>
                <a:latin typeface="ArialNova"/>
              </a:rPr>
              <a:t>-video englanniksi tai kohdemaan kielellä, joka käsittelee aihetta, minkä parissa aiot </a:t>
            </a:r>
            <a:r>
              <a:rPr lang="fi-FI" sz="2800" b="1" i="0" dirty="0" err="1">
                <a:solidFill>
                  <a:srgbClr val="0070C0"/>
                </a:solidFill>
                <a:effectLst/>
                <a:latin typeface="ArialNova"/>
              </a:rPr>
              <a:t>työskennellä.Liitä</a:t>
            </a:r>
            <a:r>
              <a:rPr lang="fi-FI" sz="2800" b="1" i="0" dirty="0">
                <a:solidFill>
                  <a:srgbClr val="0070C0"/>
                </a:solidFill>
                <a:effectLst/>
                <a:latin typeface="ArialNova"/>
              </a:rPr>
              <a:t> linkki yllä olevaan tehtävään. </a:t>
            </a:r>
            <a:br>
              <a:rPr lang="fi-FI" sz="2800" b="0" i="0" dirty="0">
                <a:solidFill>
                  <a:srgbClr val="097D45"/>
                </a:solidFill>
                <a:effectLst/>
                <a:latin typeface="ArialNova"/>
              </a:rPr>
            </a:br>
            <a:br>
              <a:rPr lang="fi-FI" sz="2800" b="0" i="0" dirty="0">
                <a:solidFill>
                  <a:srgbClr val="097D45"/>
                </a:solidFill>
                <a:effectLst/>
                <a:latin typeface="ArialNova"/>
              </a:rPr>
            </a:br>
            <a:endParaRPr lang="fi-FI" sz="2800" dirty="0"/>
          </a:p>
        </p:txBody>
      </p:sp>
    </p:spTree>
    <p:extLst>
      <p:ext uri="{BB962C8B-B14F-4D97-AF65-F5344CB8AC3E}">
        <p14:creationId xmlns:p14="http://schemas.microsoft.com/office/powerpoint/2010/main" val="46175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AE27-D1BE-A8DC-1B92-7A0E4F8C51BD}"/>
              </a:ext>
            </a:extLst>
          </p:cNvPr>
          <p:cNvSpPr>
            <a:spLocks noGrp="1"/>
          </p:cNvSpPr>
          <p:nvPr>
            <p:ph type="title"/>
          </p:nvPr>
        </p:nvSpPr>
        <p:spPr/>
        <p:txBody>
          <a:bodyPr/>
          <a:lstStyle/>
          <a:p>
            <a:br>
              <a:rPr lang="fi-FI" dirty="0">
                <a:solidFill>
                  <a:srgbClr val="00B050"/>
                </a:solidFill>
              </a:rPr>
            </a:br>
            <a:br>
              <a:rPr lang="fi-FI" dirty="0">
                <a:solidFill>
                  <a:srgbClr val="00B050"/>
                </a:solidFill>
              </a:rPr>
            </a:br>
            <a:r>
              <a:rPr lang="fi-FI" dirty="0" err="1">
                <a:solidFill>
                  <a:srgbClr val="00B050"/>
                </a:solidFill>
              </a:rPr>
              <a:t>Matkaliput:varaa</a:t>
            </a:r>
            <a:r>
              <a:rPr lang="fi-FI" dirty="0">
                <a:solidFill>
                  <a:srgbClr val="00B050"/>
                </a:solidFill>
              </a:rPr>
              <a:t> oppilaitoksesi </a:t>
            </a:r>
            <a:r>
              <a:rPr lang="fi-FI" dirty="0" err="1">
                <a:solidFill>
                  <a:srgbClr val="00B050"/>
                </a:solidFill>
              </a:rPr>
              <a:t>kv</a:t>
            </a:r>
            <a:r>
              <a:rPr lang="fi-FI" dirty="0">
                <a:solidFill>
                  <a:srgbClr val="00B050"/>
                </a:solidFill>
              </a:rPr>
              <a:t>-assistentti marketta.hast@vamia.fi (juna, laiva, lennot + IBAN tilinumero)</a:t>
            </a:r>
          </a:p>
        </p:txBody>
      </p:sp>
      <p:pic>
        <p:nvPicPr>
          <p:cNvPr id="4" name="Picture 3">
            <a:extLst>
              <a:ext uri="{FF2B5EF4-FFF2-40B4-BE49-F238E27FC236}">
                <a16:creationId xmlns:a16="http://schemas.microsoft.com/office/drawing/2014/main" id="{D4CF2E46-B9BE-D4E9-E6C7-2EF2790414F1}"/>
              </a:ext>
            </a:extLst>
          </p:cNvPr>
          <p:cNvPicPr>
            <a:picLocks noChangeAspect="1"/>
          </p:cNvPicPr>
          <p:nvPr/>
        </p:nvPicPr>
        <p:blipFill>
          <a:blip r:embed="rId2"/>
          <a:stretch>
            <a:fillRect/>
          </a:stretch>
        </p:blipFill>
        <p:spPr>
          <a:xfrm>
            <a:off x="3606353" y="476672"/>
            <a:ext cx="5267325" cy="1905000"/>
          </a:xfrm>
          <a:prstGeom prst="rect">
            <a:avLst/>
          </a:prstGeom>
        </p:spPr>
      </p:pic>
    </p:spTree>
    <p:extLst>
      <p:ext uri="{BB962C8B-B14F-4D97-AF65-F5344CB8AC3E}">
        <p14:creationId xmlns:p14="http://schemas.microsoft.com/office/powerpoint/2010/main" val="262335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BE25-48F6-F79C-E19C-DA81D62856E8}"/>
              </a:ext>
            </a:extLst>
          </p:cNvPr>
          <p:cNvSpPr>
            <a:spLocks noGrp="1"/>
          </p:cNvSpPr>
          <p:nvPr>
            <p:ph type="title"/>
          </p:nvPr>
        </p:nvSpPr>
        <p:spPr/>
        <p:txBody>
          <a:bodyPr/>
          <a:lstStyle/>
          <a:p>
            <a:br>
              <a:rPr lang="fi-FI" dirty="0"/>
            </a:br>
            <a:r>
              <a:rPr lang="fi-FI" dirty="0">
                <a:solidFill>
                  <a:srgbClr val="00B050"/>
                </a:solidFill>
              </a:rPr>
              <a:t>Matkavakuutus</a:t>
            </a:r>
          </a:p>
        </p:txBody>
      </p:sp>
      <p:pic>
        <p:nvPicPr>
          <p:cNvPr id="4" name="Picture 3">
            <a:extLst>
              <a:ext uri="{FF2B5EF4-FFF2-40B4-BE49-F238E27FC236}">
                <a16:creationId xmlns:a16="http://schemas.microsoft.com/office/drawing/2014/main" id="{0CC1EFCA-DC2E-2949-50D3-FDC34660E601}"/>
              </a:ext>
            </a:extLst>
          </p:cNvPr>
          <p:cNvPicPr>
            <a:picLocks noChangeAspect="1"/>
          </p:cNvPicPr>
          <p:nvPr/>
        </p:nvPicPr>
        <p:blipFill>
          <a:blip r:embed="rId2"/>
          <a:stretch>
            <a:fillRect/>
          </a:stretch>
        </p:blipFill>
        <p:spPr>
          <a:xfrm>
            <a:off x="1559496" y="274638"/>
            <a:ext cx="9601067" cy="2413693"/>
          </a:xfrm>
          <a:prstGeom prst="rect">
            <a:avLst/>
          </a:prstGeom>
        </p:spPr>
      </p:pic>
    </p:spTree>
    <p:extLst>
      <p:ext uri="{BB962C8B-B14F-4D97-AF65-F5344CB8AC3E}">
        <p14:creationId xmlns:p14="http://schemas.microsoft.com/office/powerpoint/2010/main" val="219241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AB20-F377-67AD-F3DB-8EBC6F26B1BF}"/>
              </a:ext>
            </a:extLst>
          </p:cNvPr>
          <p:cNvSpPr>
            <a:spLocks noGrp="1"/>
          </p:cNvSpPr>
          <p:nvPr>
            <p:ph type="title"/>
          </p:nvPr>
        </p:nvSpPr>
        <p:spPr/>
        <p:txBody>
          <a:bodyPr>
            <a:normAutofit fontScale="90000"/>
          </a:bodyPr>
          <a:lstStyle/>
          <a:p>
            <a:pPr algn="l" rtl="0"/>
            <a:r>
              <a:rPr lang="fi-FI" sz="3100" b="0" i="0" dirty="0">
                <a:solidFill>
                  <a:srgbClr val="097D45"/>
                </a:solidFill>
                <a:effectLst/>
                <a:latin typeface="ArialNova"/>
              </a:rPr>
              <a:t>Saat matkavakuutuksen koulun kautta koko matkasi ajalle (matkat, työaika ja vapaa-aika).</a:t>
            </a:r>
            <a:br>
              <a:rPr lang="fi-FI" sz="3100" b="0" i="0" dirty="0">
                <a:solidFill>
                  <a:srgbClr val="097D45"/>
                </a:solidFill>
                <a:effectLst/>
                <a:latin typeface="ArialNova"/>
              </a:rPr>
            </a:br>
            <a:r>
              <a:rPr lang="fi-FI" sz="3100" b="0" i="0" dirty="0">
                <a:solidFill>
                  <a:srgbClr val="097D45"/>
                </a:solidFill>
                <a:effectLst/>
                <a:latin typeface="ArialNova"/>
              </a:rPr>
              <a:t>Pidä vakuutustodistusta mukanasi ja näytä se lääkärille.</a:t>
            </a:r>
            <a:br>
              <a:rPr lang="fi-FI" sz="3100" b="0" i="0" dirty="0">
                <a:solidFill>
                  <a:srgbClr val="097D45"/>
                </a:solidFill>
                <a:effectLst/>
                <a:latin typeface="ArialNova"/>
              </a:rPr>
            </a:br>
            <a:r>
              <a:rPr lang="fi-FI" sz="3100" b="0" i="0" dirty="0">
                <a:solidFill>
                  <a:srgbClr val="097D45"/>
                </a:solidFill>
                <a:effectLst/>
                <a:latin typeface="ArialNova"/>
              </a:rPr>
              <a:t>Sairastuessa ota ensin yhteys vakuutusyhtiön päivystävään numeroon sillä heillä voi olla sopimuslääkäreitä, joissa asiointi on helpompaa.</a:t>
            </a:r>
            <a:br>
              <a:rPr lang="fi-FI" sz="3100" b="0" i="0" dirty="0">
                <a:solidFill>
                  <a:srgbClr val="097D45"/>
                </a:solidFill>
                <a:effectLst/>
                <a:latin typeface="ArialNova"/>
              </a:rPr>
            </a:br>
            <a:r>
              <a:rPr lang="fi-FI" sz="3100" b="0" i="0" dirty="0">
                <a:solidFill>
                  <a:srgbClr val="097D45"/>
                </a:solidFill>
                <a:effectLst/>
                <a:latin typeface="ArialNova"/>
              </a:rPr>
              <a:t>Voit myös kysyä paikalliselta yhteyshenkilöltä neuvoa lääkärin valinnassa.</a:t>
            </a:r>
            <a:br>
              <a:rPr lang="fi-FI" sz="3100" b="0" i="0" dirty="0">
                <a:solidFill>
                  <a:srgbClr val="097D45"/>
                </a:solidFill>
                <a:effectLst/>
                <a:latin typeface="ArialNova"/>
              </a:rPr>
            </a:br>
            <a:r>
              <a:rPr lang="fi-FI" sz="3100" b="0" i="0" dirty="0">
                <a:solidFill>
                  <a:srgbClr val="097D45"/>
                </a:solidFill>
                <a:effectLst/>
                <a:latin typeface="ArialNova"/>
              </a:rPr>
              <a:t>Vakuutus korvaa matkalla sairastumisen ja onnettomuuden sekä akuutin hammassäryn hoitokulut.</a:t>
            </a:r>
            <a:br>
              <a:rPr lang="fi-FI" sz="4400" b="0" i="0" dirty="0">
                <a:solidFill>
                  <a:srgbClr val="097D45"/>
                </a:solidFill>
                <a:effectLst/>
                <a:latin typeface="ArialNova"/>
              </a:rPr>
            </a:br>
            <a:endParaRPr lang="fi-FI" dirty="0"/>
          </a:p>
        </p:txBody>
      </p:sp>
      <p:sp>
        <p:nvSpPr>
          <p:cNvPr id="4" name="TextBox 3">
            <a:extLst>
              <a:ext uri="{FF2B5EF4-FFF2-40B4-BE49-F238E27FC236}">
                <a16:creationId xmlns:a16="http://schemas.microsoft.com/office/drawing/2014/main" id="{B3CC5778-9A22-7D5B-407E-6B5286B081CC}"/>
              </a:ext>
            </a:extLst>
          </p:cNvPr>
          <p:cNvSpPr txBox="1"/>
          <p:nvPr/>
        </p:nvSpPr>
        <p:spPr>
          <a:xfrm>
            <a:off x="1343472" y="0"/>
            <a:ext cx="8784976" cy="1200329"/>
          </a:xfrm>
          <a:prstGeom prst="rect">
            <a:avLst/>
          </a:prstGeom>
          <a:noFill/>
        </p:spPr>
        <p:txBody>
          <a:bodyPr wrap="square">
            <a:spAutoFit/>
          </a:bodyPr>
          <a:lstStyle/>
          <a:p>
            <a:pPr rtl="0"/>
            <a:endParaRPr lang="fi-FI" sz="2400" b="0" i="0" dirty="0">
              <a:solidFill>
                <a:srgbClr val="097D45"/>
              </a:solidFill>
              <a:effectLst/>
              <a:latin typeface="ArialNova"/>
            </a:endParaRPr>
          </a:p>
          <a:p>
            <a:pPr rtl="0"/>
            <a:endParaRPr lang="fi-FI" sz="2400" dirty="0">
              <a:solidFill>
                <a:srgbClr val="097D45"/>
              </a:solidFill>
              <a:latin typeface="ArialNova"/>
            </a:endParaRPr>
          </a:p>
          <a:p>
            <a:pPr rtl="0"/>
            <a:endParaRPr lang="fi-FI" sz="2400" b="0" i="0" dirty="0">
              <a:solidFill>
                <a:srgbClr val="097D45"/>
              </a:solidFill>
              <a:effectLst/>
              <a:latin typeface="ArialNova"/>
            </a:endParaRPr>
          </a:p>
        </p:txBody>
      </p:sp>
    </p:spTree>
    <p:extLst>
      <p:ext uri="{BB962C8B-B14F-4D97-AF65-F5344CB8AC3E}">
        <p14:creationId xmlns:p14="http://schemas.microsoft.com/office/powerpoint/2010/main" val="4250579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8D05-0734-2496-4E24-ADBE224050F3}"/>
              </a:ext>
            </a:extLst>
          </p:cNvPr>
          <p:cNvSpPr>
            <a:spLocks noGrp="1"/>
          </p:cNvSpPr>
          <p:nvPr>
            <p:ph type="title"/>
          </p:nvPr>
        </p:nvSpPr>
        <p:spPr/>
        <p:txBody>
          <a:bodyPr>
            <a:normAutofit fontScale="90000"/>
          </a:bodyPr>
          <a:lstStyle/>
          <a:p>
            <a:pPr algn="l" rtl="0"/>
            <a:br>
              <a:rPr lang="fi-FI" b="0" i="0" dirty="0">
                <a:solidFill>
                  <a:srgbClr val="097D45"/>
                </a:solidFill>
                <a:effectLst/>
                <a:latin typeface="ArialNova"/>
              </a:rPr>
            </a:br>
            <a:r>
              <a:rPr lang="fi-FI" b="0" i="0" dirty="0">
                <a:solidFill>
                  <a:srgbClr val="097D45"/>
                </a:solidFill>
                <a:effectLst/>
                <a:latin typeface="ArialNova"/>
              </a:rPr>
              <a:t>Vakuutukseen </a:t>
            </a:r>
            <a:r>
              <a:rPr lang="fi-FI" dirty="0">
                <a:solidFill>
                  <a:srgbClr val="FF0000"/>
                </a:solidFill>
                <a:latin typeface="ArialNova"/>
              </a:rPr>
              <a:t>EI</a:t>
            </a:r>
            <a:r>
              <a:rPr lang="fi-FI" b="0" i="0" dirty="0">
                <a:solidFill>
                  <a:srgbClr val="FF0000"/>
                </a:solidFill>
                <a:effectLst/>
                <a:latin typeface="ArialNova"/>
              </a:rPr>
              <a:t> sisälly matkatavaravakuutusta</a:t>
            </a:r>
            <a:r>
              <a:rPr lang="fi-FI" b="0" i="0" dirty="0">
                <a:solidFill>
                  <a:srgbClr val="097D45"/>
                </a:solidFill>
                <a:effectLst/>
                <a:latin typeface="ArialNova"/>
              </a:rPr>
              <a:t>, se sinun on otettava halutessasi itse.</a:t>
            </a:r>
            <a:br>
              <a:rPr lang="fi-FI" b="0" i="0" dirty="0">
                <a:solidFill>
                  <a:srgbClr val="097D45"/>
                </a:solidFill>
                <a:effectLst/>
                <a:latin typeface="ArialNova"/>
              </a:rPr>
            </a:br>
            <a:r>
              <a:rPr lang="fi-FI" b="0" i="0" dirty="0">
                <a:solidFill>
                  <a:srgbClr val="097D45"/>
                </a:solidFill>
                <a:effectLst/>
                <a:latin typeface="ArialNova"/>
              </a:rPr>
              <a:t>Vakuutus</a:t>
            </a:r>
            <a:r>
              <a:rPr lang="fi-FI" b="0" i="0" dirty="0">
                <a:solidFill>
                  <a:srgbClr val="FF0000"/>
                </a:solidFill>
                <a:effectLst/>
                <a:latin typeface="ArialNova"/>
              </a:rPr>
              <a:t> EI </a:t>
            </a:r>
            <a:r>
              <a:rPr lang="fi-FI" b="0" i="0" dirty="0">
                <a:solidFill>
                  <a:srgbClr val="097D45"/>
                </a:solidFill>
                <a:effectLst/>
                <a:latin typeface="ArialNova"/>
              </a:rPr>
              <a:t>korvaa </a:t>
            </a:r>
            <a:r>
              <a:rPr lang="fi-FI" b="0" i="0" dirty="0" err="1">
                <a:solidFill>
                  <a:srgbClr val="097D45"/>
                </a:solidFill>
                <a:effectLst/>
                <a:latin typeface="ArialNova"/>
              </a:rPr>
              <a:t>extrem</a:t>
            </a:r>
            <a:r>
              <a:rPr lang="fi-FI" b="0" i="0" dirty="0">
                <a:solidFill>
                  <a:srgbClr val="097D45"/>
                </a:solidFill>
                <a:effectLst/>
                <a:latin typeface="ArialNova"/>
              </a:rPr>
              <a:t>-harrastuksia (syvänmerensukellus </a:t>
            </a:r>
            <a:r>
              <a:rPr lang="fi-FI" b="0" i="0" dirty="0" err="1">
                <a:solidFill>
                  <a:srgbClr val="097D45"/>
                </a:solidFill>
                <a:effectLst/>
                <a:latin typeface="ArialNova"/>
              </a:rPr>
              <a:t>ym</a:t>
            </a:r>
            <a:r>
              <a:rPr lang="fi-FI" b="0" i="0" dirty="0">
                <a:solidFill>
                  <a:srgbClr val="097D45"/>
                </a:solidFill>
                <a:effectLst/>
                <a:latin typeface="ArialNova"/>
              </a:rPr>
              <a:t>) eikä sairauksia, jotka sinulla on ollut jo ennen matkaa.</a:t>
            </a:r>
            <a:br>
              <a:rPr lang="fi-FI" b="0" i="0" dirty="0">
                <a:solidFill>
                  <a:srgbClr val="097D45"/>
                </a:solidFill>
                <a:effectLst/>
                <a:latin typeface="ArialNova"/>
              </a:rPr>
            </a:br>
            <a:br>
              <a:rPr lang="fi-FI" b="0" i="0" dirty="0">
                <a:solidFill>
                  <a:srgbClr val="097D45"/>
                </a:solidFill>
                <a:effectLst/>
                <a:latin typeface="ArialNova"/>
              </a:rPr>
            </a:br>
            <a:r>
              <a:rPr lang="fi-FI" b="0" i="0" dirty="0">
                <a:solidFill>
                  <a:srgbClr val="097D45"/>
                </a:solidFill>
                <a:effectLst/>
                <a:latin typeface="ArialNova"/>
              </a:rPr>
              <a:t>Koulun vastuuvakuutus kattaa aiheutetut vahingot työpaikalla.</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344563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5608-3028-AF95-3AFC-CF934C71761C}"/>
              </a:ext>
            </a:extLst>
          </p:cNvPr>
          <p:cNvSpPr>
            <a:spLocks noGrp="1"/>
          </p:cNvSpPr>
          <p:nvPr>
            <p:ph type="title"/>
          </p:nvPr>
        </p:nvSpPr>
        <p:spPr/>
        <p:txBody>
          <a:bodyPr>
            <a:normAutofit/>
          </a:bodyPr>
          <a:lstStyle/>
          <a:p>
            <a:pPr algn="l" rtl="0"/>
            <a:br>
              <a:rPr lang="sv-SE" b="0" i="0" dirty="0">
                <a:solidFill>
                  <a:srgbClr val="097D45"/>
                </a:solidFill>
                <a:effectLst/>
                <a:latin typeface="ArialNova"/>
              </a:rPr>
            </a:br>
            <a:br>
              <a:rPr lang="sv-SE" b="0" i="0" dirty="0">
                <a:solidFill>
                  <a:srgbClr val="097D45"/>
                </a:solidFill>
                <a:effectLst/>
                <a:latin typeface="ArialNova"/>
              </a:rPr>
            </a:br>
            <a:r>
              <a:rPr lang="sv-SE" b="0" i="0" dirty="0" err="1">
                <a:solidFill>
                  <a:srgbClr val="097D45"/>
                </a:solidFill>
                <a:effectLst/>
                <a:latin typeface="ArialNova"/>
              </a:rPr>
              <a:t>Tärkeät</a:t>
            </a:r>
            <a:r>
              <a:rPr lang="sv-SE" b="0" i="0" dirty="0">
                <a:solidFill>
                  <a:srgbClr val="097D45"/>
                </a:solidFill>
                <a:effectLst/>
                <a:latin typeface="ArialNova"/>
              </a:rPr>
              <a:t> </a:t>
            </a:r>
            <a:r>
              <a:rPr lang="sv-SE" b="0" i="0" dirty="0" err="1">
                <a:solidFill>
                  <a:srgbClr val="097D45"/>
                </a:solidFill>
                <a:effectLst/>
                <a:latin typeface="ArialNova"/>
              </a:rPr>
              <a:t>asiakirjat</a:t>
            </a:r>
            <a:br>
              <a:rPr lang="sv-SE" b="0" i="0" dirty="0">
                <a:solidFill>
                  <a:srgbClr val="097D45"/>
                </a:solidFill>
                <a:effectLst/>
                <a:latin typeface="ArialNova"/>
              </a:rPr>
            </a:br>
            <a:endParaRPr lang="fi-FI" dirty="0"/>
          </a:p>
        </p:txBody>
      </p:sp>
      <p:pic>
        <p:nvPicPr>
          <p:cNvPr id="4" name="Picture 3">
            <a:extLst>
              <a:ext uri="{FF2B5EF4-FFF2-40B4-BE49-F238E27FC236}">
                <a16:creationId xmlns:a16="http://schemas.microsoft.com/office/drawing/2014/main" id="{657C3456-19F2-4841-ABF0-D3FFED5A98C0}"/>
              </a:ext>
            </a:extLst>
          </p:cNvPr>
          <p:cNvPicPr>
            <a:picLocks noChangeAspect="1"/>
          </p:cNvPicPr>
          <p:nvPr/>
        </p:nvPicPr>
        <p:blipFill>
          <a:blip r:embed="rId2"/>
          <a:stretch>
            <a:fillRect/>
          </a:stretch>
        </p:blipFill>
        <p:spPr>
          <a:xfrm>
            <a:off x="2279576" y="404664"/>
            <a:ext cx="6408712" cy="2448272"/>
          </a:xfrm>
          <a:prstGeom prst="rect">
            <a:avLst/>
          </a:prstGeom>
        </p:spPr>
      </p:pic>
    </p:spTree>
    <p:extLst>
      <p:ext uri="{BB962C8B-B14F-4D97-AF65-F5344CB8AC3E}">
        <p14:creationId xmlns:p14="http://schemas.microsoft.com/office/powerpoint/2010/main" val="284932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9D1E-96DC-904C-B8C3-D26AD4D53869}"/>
              </a:ext>
            </a:extLst>
          </p:cNvPr>
          <p:cNvSpPr>
            <a:spLocks noGrp="1"/>
          </p:cNvSpPr>
          <p:nvPr>
            <p:ph type="title"/>
          </p:nvPr>
        </p:nvSpPr>
        <p:spPr/>
        <p:txBody>
          <a:bodyPr>
            <a:normAutofit/>
          </a:bodyPr>
          <a:lstStyle/>
          <a:p>
            <a:pPr algn="l" rtl="0"/>
            <a:r>
              <a:rPr lang="fi-FI" sz="2800" dirty="0">
                <a:solidFill>
                  <a:srgbClr val="097D45"/>
                </a:solidFill>
                <a:latin typeface="ArialNova"/>
              </a:rPr>
              <a:t>1</a:t>
            </a:r>
            <a:r>
              <a:rPr lang="fi-FI" sz="2800" b="0" i="0" dirty="0">
                <a:solidFill>
                  <a:srgbClr val="097D45"/>
                </a:solidFill>
                <a:effectLst/>
                <a:latin typeface="ArialNova"/>
              </a:rPr>
              <a:t>) passi (joihinkin maihin oltava voimassa vielä 6 kk matkan jälkeen)</a:t>
            </a:r>
            <a:br>
              <a:rPr lang="fi-FI" sz="2800" b="0" i="0" dirty="0">
                <a:solidFill>
                  <a:srgbClr val="097D45"/>
                </a:solidFill>
                <a:effectLst/>
                <a:latin typeface="ArialNova"/>
              </a:rPr>
            </a:br>
            <a:r>
              <a:rPr lang="fi-FI" sz="2800" b="0" i="0" dirty="0">
                <a:solidFill>
                  <a:srgbClr val="097D45"/>
                </a:solidFill>
                <a:effectLst/>
                <a:latin typeface="ArialNova"/>
              </a:rPr>
              <a:t>2) viisumi: Euroopan ulkopuolisiin maihin</a:t>
            </a:r>
            <a:br>
              <a:rPr lang="fi-FI" sz="2800" b="0" i="0" dirty="0">
                <a:solidFill>
                  <a:srgbClr val="097D45"/>
                </a:solidFill>
                <a:effectLst/>
                <a:latin typeface="ArialNova"/>
              </a:rPr>
            </a:br>
            <a:r>
              <a:rPr lang="fi-FI" sz="2800" b="0" i="0" dirty="0">
                <a:solidFill>
                  <a:srgbClr val="097D45"/>
                </a:solidFill>
                <a:effectLst/>
                <a:latin typeface="ArialNova"/>
              </a:rPr>
              <a:t>3) henkilökortti</a:t>
            </a:r>
            <a:br>
              <a:rPr lang="fi-FI" sz="2800" b="0" i="0" dirty="0">
                <a:solidFill>
                  <a:srgbClr val="097D45"/>
                </a:solidFill>
                <a:effectLst/>
                <a:latin typeface="ArialNova"/>
              </a:rPr>
            </a:br>
            <a:r>
              <a:rPr lang="fi-FI" sz="2800" b="0" i="0" dirty="0">
                <a:solidFill>
                  <a:srgbClr val="097D45"/>
                </a:solidFill>
                <a:effectLst/>
                <a:latin typeface="ArialNova"/>
              </a:rPr>
              <a:t>4) luottokortti tai pankkikortti, joka käy ulkomailla</a:t>
            </a:r>
            <a:br>
              <a:rPr lang="fi-FI" sz="2800" b="0" i="0" dirty="0">
                <a:solidFill>
                  <a:srgbClr val="097D45"/>
                </a:solidFill>
                <a:effectLst/>
                <a:latin typeface="ArialNova"/>
              </a:rPr>
            </a:br>
            <a:r>
              <a:rPr lang="fi-FI" sz="2800" b="0" i="0" dirty="0">
                <a:solidFill>
                  <a:srgbClr val="097D45"/>
                </a:solidFill>
                <a:effectLst/>
                <a:latin typeface="ArialNova"/>
              </a:rPr>
              <a:t>5) lentoliput ja muut matkaliput</a:t>
            </a:r>
            <a:br>
              <a:rPr lang="fi-FI" sz="2800" b="0" i="0" dirty="0">
                <a:solidFill>
                  <a:srgbClr val="097D45"/>
                </a:solidFill>
                <a:effectLst/>
                <a:latin typeface="ArialNova"/>
              </a:rPr>
            </a:br>
            <a:r>
              <a:rPr lang="fi-FI" sz="2800" b="0" i="0" dirty="0">
                <a:solidFill>
                  <a:srgbClr val="097D45"/>
                </a:solidFill>
                <a:effectLst/>
                <a:latin typeface="ArialNova"/>
              </a:rPr>
              <a:t>6 koulutussopimus (Learning/</a:t>
            </a:r>
            <a:r>
              <a:rPr lang="fi-FI" sz="2800" b="0" i="0" dirty="0" err="1">
                <a:solidFill>
                  <a:srgbClr val="097D45"/>
                </a:solidFill>
                <a:effectLst/>
                <a:latin typeface="ArialNova"/>
              </a:rPr>
              <a:t>training</a:t>
            </a:r>
            <a:r>
              <a:rPr lang="fi-FI" sz="2800" b="0" i="0" dirty="0">
                <a:solidFill>
                  <a:srgbClr val="097D45"/>
                </a:solidFill>
                <a:effectLst/>
                <a:latin typeface="ArialNova"/>
              </a:rPr>
              <a:t> </a:t>
            </a:r>
            <a:r>
              <a:rPr lang="fi-FI" sz="2800" b="0" i="0" dirty="0" err="1">
                <a:solidFill>
                  <a:srgbClr val="097D45"/>
                </a:solidFill>
                <a:effectLst/>
                <a:latin typeface="ArialNova"/>
              </a:rPr>
              <a:t>agreement</a:t>
            </a:r>
            <a:r>
              <a:rPr lang="fi-FI" sz="2800" b="0" i="0" dirty="0">
                <a:solidFill>
                  <a:srgbClr val="097D45"/>
                </a:solidFill>
                <a:effectLst/>
                <a:latin typeface="ArialNova"/>
              </a:rPr>
              <a:t>) ja </a:t>
            </a:r>
            <a:r>
              <a:rPr lang="fi-FI" sz="2800" b="0" i="0" dirty="0" err="1">
                <a:solidFill>
                  <a:srgbClr val="097D45"/>
                </a:solidFill>
                <a:effectLst/>
                <a:latin typeface="ArialNova"/>
              </a:rPr>
              <a:t>Certificate</a:t>
            </a:r>
            <a:r>
              <a:rPr lang="fi-FI" sz="2800" b="0" i="0" dirty="0">
                <a:solidFill>
                  <a:srgbClr val="097D45"/>
                </a:solidFill>
                <a:effectLst/>
                <a:latin typeface="ArialNova"/>
              </a:rPr>
              <a:t> of </a:t>
            </a:r>
            <a:r>
              <a:rPr lang="fi-FI" sz="2800" b="0" i="0" dirty="0" err="1">
                <a:solidFill>
                  <a:srgbClr val="097D45"/>
                </a:solidFill>
                <a:effectLst/>
                <a:latin typeface="ArialNova"/>
              </a:rPr>
              <a:t>attendance</a:t>
            </a:r>
            <a:r>
              <a:rPr lang="fi-FI" sz="2800" b="0" i="0" dirty="0">
                <a:solidFill>
                  <a:srgbClr val="097D45"/>
                </a:solidFill>
                <a:effectLst/>
                <a:latin typeface="ArialNova"/>
              </a:rPr>
              <a:t> (allekirjoitukset)</a:t>
            </a:r>
            <a:br>
              <a:rPr lang="fi-FI" sz="2800" dirty="0">
                <a:solidFill>
                  <a:srgbClr val="097D45"/>
                </a:solidFill>
                <a:latin typeface="ArialNova"/>
              </a:rPr>
            </a:br>
            <a:r>
              <a:rPr lang="fi-FI" sz="2800" b="0" i="0" dirty="0">
                <a:solidFill>
                  <a:srgbClr val="097D45"/>
                </a:solidFill>
                <a:effectLst/>
                <a:latin typeface="ArialNova"/>
              </a:rPr>
              <a:t>7) näytön arviointipaperit, jos teet näytön ulkomailla(ohjaavalta opettajaltasi) </a:t>
            </a:r>
            <a:br>
              <a:rPr lang="fi-FI" sz="2800" b="0" i="0" dirty="0">
                <a:solidFill>
                  <a:srgbClr val="097D45"/>
                </a:solidFill>
                <a:effectLst/>
                <a:latin typeface="ArialNova"/>
              </a:rPr>
            </a:br>
            <a:r>
              <a:rPr lang="fi-FI" sz="2800" b="0" i="0" dirty="0">
                <a:solidFill>
                  <a:srgbClr val="097D45"/>
                </a:solidFill>
                <a:effectLst/>
                <a:latin typeface="ArialNova"/>
              </a:rPr>
              <a:t>8) opiskelijakortti ja –todistus (appi)</a:t>
            </a:r>
            <a:br>
              <a:rPr lang="fi-FI" sz="2800" b="0" i="0" dirty="0">
                <a:solidFill>
                  <a:srgbClr val="097D45"/>
                </a:solidFill>
                <a:effectLst/>
                <a:latin typeface="ArialNova"/>
              </a:rPr>
            </a:br>
            <a:endParaRPr lang="fi-FI" sz="2800" dirty="0"/>
          </a:p>
        </p:txBody>
      </p:sp>
    </p:spTree>
    <p:extLst>
      <p:ext uri="{BB962C8B-B14F-4D97-AF65-F5344CB8AC3E}">
        <p14:creationId xmlns:p14="http://schemas.microsoft.com/office/powerpoint/2010/main" val="132700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22AB-4CDE-A5C1-7A4D-2CE657C34CF5}"/>
              </a:ext>
            </a:extLst>
          </p:cNvPr>
          <p:cNvSpPr>
            <a:spLocks noGrp="1"/>
          </p:cNvSpPr>
          <p:nvPr>
            <p:ph type="title"/>
          </p:nvPr>
        </p:nvSpPr>
        <p:spPr/>
        <p:txBody>
          <a:bodyPr>
            <a:normAutofit fontScale="90000"/>
          </a:bodyPr>
          <a:lstStyle/>
          <a:p>
            <a:pPr algn="l" rtl="0"/>
            <a:r>
              <a:rPr lang="fi-FI" sz="2700" dirty="0">
                <a:solidFill>
                  <a:srgbClr val="097D45"/>
                </a:solidFill>
                <a:latin typeface="ArialNova"/>
              </a:rPr>
              <a:t>9</a:t>
            </a:r>
            <a:r>
              <a:rPr lang="fi-FI" sz="2700" b="0" i="0" dirty="0">
                <a:solidFill>
                  <a:srgbClr val="097D45"/>
                </a:solidFill>
                <a:effectLst/>
                <a:latin typeface="ArialNova"/>
              </a:rPr>
              <a:t>) eurooppalainen sairaanhoitokortti (saa tilattua Kelalta ilmaiseksi pankkitunnuksilla). Oltava ennen matkaa</a:t>
            </a:r>
            <a:br>
              <a:rPr lang="fi-FI" sz="2700" b="0" i="0" dirty="0">
                <a:solidFill>
                  <a:srgbClr val="097D45"/>
                </a:solidFill>
                <a:effectLst/>
                <a:latin typeface="ArialNova"/>
              </a:rPr>
            </a:br>
            <a:r>
              <a:rPr lang="fi-FI" sz="2700" b="0" i="0" dirty="0">
                <a:solidFill>
                  <a:srgbClr val="097D45"/>
                </a:solidFill>
                <a:effectLst/>
                <a:latin typeface="ArialNova"/>
              </a:rPr>
              <a:t>10) vakuutustodistus (</a:t>
            </a:r>
            <a:r>
              <a:rPr lang="fi-FI" sz="2700" b="0" i="0" dirty="0" err="1">
                <a:solidFill>
                  <a:srgbClr val="097D45"/>
                </a:solidFill>
                <a:effectLst/>
                <a:latin typeface="ArialNova"/>
              </a:rPr>
              <a:t>kv</a:t>
            </a:r>
            <a:r>
              <a:rPr lang="fi-FI" sz="2700" b="0" i="0" dirty="0">
                <a:solidFill>
                  <a:srgbClr val="097D45"/>
                </a:solidFill>
                <a:effectLst/>
                <a:latin typeface="ArialNova"/>
              </a:rPr>
              <a:t>-koordinaattorilta + </a:t>
            </a:r>
            <a:r>
              <a:rPr lang="fi-FI" sz="2700" b="0" i="0" dirty="0" err="1">
                <a:solidFill>
                  <a:srgbClr val="097D45"/>
                </a:solidFill>
                <a:effectLst/>
                <a:latin typeface="ArialNova"/>
              </a:rPr>
              <a:t>Doctors</a:t>
            </a:r>
            <a:r>
              <a:rPr lang="fi-FI" sz="2700" b="0" i="0" dirty="0">
                <a:solidFill>
                  <a:srgbClr val="097D45"/>
                </a:solidFill>
                <a:effectLst/>
                <a:latin typeface="ArialNova"/>
              </a:rPr>
              <a:t> </a:t>
            </a:r>
            <a:r>
              <a:rPr lang="fi-FI" sz="2700" b="0" i="0" dirty="0" err="1">
                <a:solidFill>
                  <a:srgbClr val="097D45"/>
                </a:solidFill>
                <a:effectLst/>
                <a:latin typeface="ArialNova"/>
              </a:rPr>
              <a:t>statement</a:t>
            </a:r>
            <a:r>
              <a:rPr lang="fi-FI" sz="2700" b="0" i="0" dirty="0">
                <a:solidFill>
                  <a:srgbClr val="097D45"/>
                </a:solidFill>
                <a:effectLst/>
                <a:latin typeface="ArialNova"/>
              </a:rPr>
              <a:t>)</a:t>
            </a:r>
            <a:br>
              <a:rPr lang="fi-FI" b="0" i="0" dirty="0">
                <a:solidFill>
                  <a:srgbClr val="097D45"/>
                </a:solidFill>
                <a:effectLst/>
                <a:latin typeface="ArialNova"/>
              </a:rPr>
            </a:br>
            <a:r>
              <a:rPr lang="fi-FI" sz="2700" dirty="0">
                <a:solidFill>
                  <a:srgbClr val="097D45"/>
                </a:solidFill>
                <a:latin typeface="ArialNova"/>
              </a:rPr>
              <a:t>11</a:t>
            </a:r>
            <a:r>
              <a:rPr lang="fi-FI" sz="2700" b="0" i="0" dirty="0">
                <a:solidFill>
                  <a:srgbClr val="097D45"/>
                </a:solidFill>
                <a:effectLst/>
                <a:latin typeface="ArialNova"/>
              </a:rPr>
              <a:t>) matkatavaravakuutustodistus (otettava itse jos sellaisen haluaa)</a:t>
            </a:r>
            <a:br>
              <a:rPr lang="fi-FI" sz="2700" b="0" i="0" dirty="0">
                <a:solidFill>
                  <a:srgbClr val="097D45"/>
                </a:solidFill>
                <a:effectLst/>
                <a:latin typeface="ArialNova"/>
              </a:rPr>
            </a:br>
            <a:r>
              <a:rPr lang="fi-FI" sz="2700" b="0" i="0" dirty="0">
                <a:solidFill>
                  <a:srgbClr val="097D45"/>
                </a:solidFill>
                <a:effectLst/>
                <a:latin typeface="ArialNova"/>
              </a:rPr>
              <a:t>12) reseptit (kts terveysinfo)</a:t>
            </a:r>
            <a:br>
              <a:rPr lang="fi-FI" sz="2700" b="0" i="0" dirty="0">
                <a:solidFill>
                  <a:srgbClr val="097D45"/>
                </a:solidFill>
                <a:effectLst/>
                <a:latin typeface="ArialNova"/>
              </a:rPr>
            </a:br>
            <a:r>
              <a:rPr lang="fi-FI" sz="2700" b="0" i="0" dirty="0">
                <a:solidFill>
                  <a:srgbClr val="097D45"/>
                </a:solidFill>
                <a:effectLst/>
                <a:latin typeface="ArialNova"/>
              </a:rPr>
              <a:t>13) rokotuskortti (kts terveysinfo)</a:t>
            </a:r>
            <a:br>
              <a:rPr lang="fi-FI" sz="2700" b="0" i="0" dirty="0">
                <a:solidFill>
                  <a:srgbClr val="097D45"/>
                </a:solidFill>
                <a:effectLst/>
                <a:latin typeface="ArialNova"/>
              </a:rPr>
            </a:br>
            <a:r>
              <a:rPr lang="fi-FI" sz="2700" b="0" i="0" dirty="0">
                <a:solidFill>
                  <a:srgbClr val="097D45"/>
                </a:solidFill>
                <a:effectLst/>
                <a:latin typeface="ArialNova"/>
              </a:rPr>
              <a:t>14) hygieniapassikopio, jos on</a:t>
            </a:r>
            <a:br>
              <a:rPr lang="fi-FI" sz="2700" b="0" i="0" dirty="0">
                <a:solidFill>
                  <a:srgbClr val="097D45"/>
                </a:solidFill>
                <a:effectLst/>
                <a:latin typeface="ArialNova"/>
              </a:rPr>
            </a:br>
            <a:r>
              <a:rPr lang="fi-FI" sz="2700" b="0" i="0" dirty="0">
                <a:solidFill>
                  <a:srgbClr val="097D45"/>
                </a:solidFill>
                <a:effectLst/>
                <a:latin typeface="ArialNova"/>
              </a:rPr>
              <a:t>15) yhteystiedot: koti, to-ohjaaja, </a:t>
            </a:r>
            <a:r>
              <a:rPr lang="fi-FI" sz="2700" b="0" i="0" dirty="0" err="1">
                <a:solidFill>
                  <a:srgbClr val="097D45"/>
                </a:solidFill>
                <a:effectLst/>
                <a:latin typeface="ArialNova"/>
              </a:rPr>
              <a:t>kv</a:t>
            </a:r>
            <a:r>
              <a:rPr lang="fi-FI" sz="2700" b="0" i="0" dirty="0">
                <a:solidFill>
                  <a:srgbClr val="097D45"/>
                </a:solidFill>
                <a:effectLst/>
                <a:latin typeface="ArialNova"/>
              </a:rPr>
              <a:t>-koordinaattori, </a:t>
            </a:r>
            <a:r>
              <a:rPr lang="fi-FI" sz="2700" b="0" i="0" dirty="0" err="1">
                <a:solidFill>
                  <a:srgbClr val="097D45"/>
                </a:solidFill>
                <a:effectLst/>
                <a:latin typeface="ArialNova"/>
              </a:rPr>
              <a:t>kv</a:t>
            </a:r>
            <a:r>
              <a:rPr lang="fi-FI" sz="2700" b="0" i="0" dirty="0">
                <a:solidFill>
                  <a:srgbClr val="097D45"/>
                </a:solidFill>
                <a:effectLst/>
                <a:latin typeface="ArialNova"/>
              </a:rPr>
              <a:t>- päällikkö, rehtori, paikallinen yhteyshenkilö, poliisi ja hätänumero kohdemaassa, asunnon osoite ja puhelinnumero, työpaikan osoite ja puhelinnumero</a:t>
            </a:r>
            <a:br>
              <a:rPr lang="fi-FI" sz="2700" b="0" i="0" dirty="0">
                <a:solidFill>
                  <a:srgbClr val="097D45"/>
                </a:solidFill>
                <a:effectLst/>
                <a:latin typeface="ArialNova"/>
              </a:rPr>
            </a:br>
            <a:r>
              <a:rPr lang="fi-FI" sz="2700" b="0" i="0" dirty="0">
                <a:solidFill>
                  <a:srgbClr val="097D45"/>
                </a:solidFill>
                <a:effectLst/>
                <a:latin typeface="ArialNova"/>
              </a:rPr>
              <a:t>16) Suomen suurlähetystö maassa </a:t>
            </a:r>
            <a:br>
              <a:rPr lang="fi-FI" sz="2700" b="0" i="0" dirty="0">
                <a:solidFill>
                  <a:srgbClr val="097D45"/>
                </a:solidFill>
                <a:effectLst/>
                <a:latin typeface="ArialNova"/>
              </a:rPr>
            </a:br>
            <a:br>
              <a:rPr lang="fi-FI" sz="2700" b="0" i="0" dirty="0">
                <a:solidFill>
                  <a:srgbClr val="097D45"/>
                </a:solidFill>
                <a:effectLst/>
                <a:latin typeface="ArialNova"/>
              </a:rPr>
            </a:br>
            <a:r>
              <a:rPr lang="fi-FI" sz="2700" b="1" i="0" dirty="0">
                <a:solidFill>
                  <a:srgbClr val="0070C0"/>
                </a:solidFill>
                <a:effectLst/>
                <a:latin typeface="ArialNova"/>
              </a:rPr>
              <a:t>4. </a:t>
            </a:r>
            <a:r>
              <a:rPr lang="fi-FI" sz="2700" b="1" dirty="0" err="1">
                <a:solidFill>
                  <a:srgbClr val="0070C0"/>
                </a:solidFill>
                <a:latin typeface="ArialNova"/>
              </a:rPr>
              <a:t>t</a:t>
            </a:r>
            <a:r>
              <a:rPr lang="fi-FI" sz="2700" b="1" i="0" dirty="0" err="1">
                <a:solidFill>
                  <a:srgbClr val="0070C0"/>
                </a:solidFill>
                <a:effectLst/>
                <a:latin typeface="ArialNova"/>
              </a:rPr>
              <a:t>ehtävä:Yhteystietolomakepohjan</a:t>
            </a:r>
            <a:r>
              <a:rPr lang="fi-FI" sz="2700" b="1" i="0" dirty="0">
                <a:solidFill>
                  <a:srgbClr val="0070C0"/>
                </a:solidFill>
                <a:effectLst/>
                <a:latin typeface="ArialNova"/>
              </a:rPr>
              <a:t> saat </a:t>
            </a:r>
            <a:r>
              <a:rPr lang="fi-FI" sz="2700" b="1" i="0" dirty="0" err="1">
                <a:solidFill>
                  <a:srgbClr val="0070C0"/>
                </a:solidFill>
                <a:effectLst/>
                <a:latin typeface="ArialNova"/>
              </a:rPr>
              <a:t>kv</a:t>
            </a:r>
            <a:r>
              <a:rPr lang="fi-FI" sz="2700" b="1" i="0" dirty="0">
                <a:solidFill>
                  <a:srgbClr val="0070C0"/>
                </a:solidFill>
                <a:effectLst/>
                <a:latin typeface="ArialNova"/>
              </a:rPr>
              <a:t>-valmennuksessa. Täytä ja tallenna </a:t>
            </a:r>
            <a:r>
              <a:rPr lang="fi-FI" sz="2700" b="1" i="0" dirty="0" err="1">
                <a:solidFill>
                  <a:srgbClr val="0070C0"/>
                </a:solidFill>
                <a:effectLst/>
                <a:latin typeface="ArialNova"/>
              </a:rPr>
              <a:t>onedrive</a:t>
            </a:r>
            <a:r>
              <a:rPr lang="fi-FI" sz="2700" b="1" dirty="0">
                <a:solidFill>
                  <a:srgbClr val="0070C0"/>
                </a:solidFill>
                <a:latin typeface="ArialNova"/>
              </a:rPr>
              <a:t>-kansioon.</a:t>
            </a:r>
            <a:br>
              <a:rPr lang="fi-FI" sz="2700" b="0" i="0" dirty="0">
                <a:solidFill>
                  <a:srgbClr val="097D45"/>
                </a:solidFill>
                <a:effectLst/>
                <a:latin typeface="ArialNova"/>
              </a:rPr>
            </a:br>
            <a:endParaRPr lang="fi-FI" sz="2700" dirty="0"/>
          </a:p>
        </p:txBody>
      </p:sp>
    </p:spTree>
    <p:extLst>
      <p:ext uri="{BB962C8B-B14F-4D97-AF65-F5344CB8AC3E}">
        <p14:creationId xmlns:p14="http://schemas.microsoft.com/office/powerpoint/2010/main" val="271929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marL="457200" indent="-457200" algn="l">
              <a:buFont typeface="Arial" panose="020B0604020202020204" pitchFamily="34" charset="0"/>
              <a:buChar char="•"/>
            </a:pP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br>
              <a:rPr lang="fi-FI" sz="3100" b="1" dirty="0">
                <a:latin typeface="Arial" panose="020B0604020202020204" pitchFamily="34" charset="0"/>
                <a:cs typeface="Arial" panose="020B0604020202020204" pitchFamily="34" charset="0"/>
              </a:rPr>
            </a:br>
            <a:r>
              <a:rPr lang="fi-FI" sz="3100" b="1" dirty="0">
                <a:solidFill>
                  <a:srgbClr val="00B050"/>
                </a:solidFill>
                <a:latin typeface="Arial" panose="020B0604020202020204" pitchFamily="34" charset="0"/>
                <a:cs typeface="Arial" panose="020B0604020202020204" pitchFamily="34" charset="0"/>
              </a:rPr>
              <a:t>YKSIN TAI RYHMÄSSÄ VAIHTOON</a:t>
            </a:r>
            <a:br>
              <a:rPr lang="fi-FI" sz="3100" b="1" dirty="0">
                <a:solidFill>
                  <a:srgbClr val="00B050"/>
                </a:solidFill>
                <a:latin typeface="Arial" panose="020B0604020202020204" pitchFamily="34" charset="0"/>
                <a:cs typeface="Arial" panose="020B0604020202020204" pitchFamily="34" charset="0"/>
              </a:rPr>
            </a:br>
            <a:br>
              <a:rPr lang="fi-FI" sz="3100" b="1" dirty="0">
                <a:solidFill>
                  <a:srgbClr val="00B050"/>
                </a:solidFill>
                <a:latin typeface="Arial" panose="020B0604020202020204" pitchFamily="34" charset="0"/>
                <a:cs typeface="Arial" panose="020B0604020202020204" pitchFamily="34" charset="0"/>
              </a:rPr>
            </a:br>
            <a:r>
              <a:rPr lang="fi-FI" sz="3100" b="1" dirty="0">
                <a:solidFill>
                  <a:srgbClr val="00B050"/>
                </a:solidFill>
                <a:latin typeface="Arial" panose="020B0604020202020204" pitchFamily="34" charset="0"/>
                <a:cs typeface="Arial" panose="020B0604020202020204" pitchFamily="34" charset="0"/>
              </a:rPr>
              <a:t>Yksin: Helppo tutustua uusiin ihmisiin, kielitaito kehittyy. Sulautuu joukkoon</a:t>
            </a:r>
            <a:br>
              <a:rPr lang="fi-FI" sz="3100" b="1" dirty="0">
                <a:solidFill>
                  <a:srgbClr val="00B050"/>
                </a:solidFill>
                <a:latin typeface="Arial" panose="020B0604020202020204" pitchFamily="34" charset="0"/>
                <a:cs typeface="Arial" panose="020B0604020202020204" pitchFamily="34" charset="0"/>
              </a:rPr>
            </a:br>
            <a:br>
              <a:rPr lang="fi-FI" sz="3100" dirty="0">
                <a:solidFill>
                  <a:srgbClr val="00B050"/>
                </a:solidFill>
                <a:latin typeface="Arial" panose="020B0604020202020204" pitchFamily="34" charset="0"/>
                <a:cs typeface="Arial" panose="020B0604020202020204" pitchFamily="34" charset="0"/>
              </a:rPr>
            </a:br>
            <a:r>
              <a:rPr lang="fi-FI" sz="3100" b="1" dirty="0">
                <a:solidFill>
                  <a:srgbClr val="00B050"/>
                </a:solidFill>
                <a:latin typeface="Arial" panose="020B0604020202020204" pitchFamily="34" charset="0"/>
                <a:cs typeface="Arial" panose="020B0604020202020204" pitchFamily="34" charset="0"/>
              </a:rPr>
              <a:t>Ryhmässä tai kaverin </a:t>
            </a:r>
            <a:r>
              <a:rPr lang="fi-FI" sz="3100" b="1" dirty="0" err="1">
                <a:solidFill>
                  <a:srgbClr val="00B050"/>
                </a:solidFill>
                <a:latin typeface="Arial" panose="020B0604020202020204" pitchFamily="34" charset="0"/>
                <a:cs typeface="Arial" panose="020B0604020202020204" pitchFamily="34" charset="0"/>
              </a:rPr>
              <a:t>kanssa:voi</a:t>
            </a:r>
            <a:r>
              <a:rPr lang="fi-FI" sz="3100" b="1" dirty="0">
                <a:solidFill>
                  <a:srgbClr val="00B050"/>
                </a:solidFill>
                <a:latin typeface="Arial" panose="020B0604020202020204" pitchFamily="34" charset="0"/>
                <a:cs typeface="Arial" panose="020B0604020202020204" pitchFamily="34" charset="0"/>
              </a:rPr>
              <a:t> jakaa kokemuksia, purkaa kulttuurishokkia</a:t>
            </a:r>
            <a:br>
              <a:rPr lang="fi-FI" sz="3100" b="1" dirty="0">
                <a:solidFill>
                  <a:srgbClr val="00B050"/>
                </a:solidFill>
                <a:latin typeface="Arial" panose="020B0604020202020204" pitchFamily="34" charset="0"/>
                <a:cs typeface="Arial" panose="020B0604020202020204" pitchFamily="34" charset="0"/>
              </a:rPr>
            </a:br>
            <a:r>
              <a:rPr lang="fi-FI" sz="3100" dirty="0">
                <a:solidFill>
                  <a:srgbClr val="00B050"/>
                </a:solidFill>
                <a:latin typeface="Arial" panose="020B0604020202020204" pitchFamily="34" charset="0"/>
                <a:cs typeface="Arial" panose="020B0604020202020204" pitchFamily="34" charset="0"/>
              </a:rPr>
              <a:t>Joihinkin kohteisiimme saatat matkustaa yksin. Yksin matkustaessa on helppo tutustua uusiin ihmisiin, tarkkailla ympäristöä ja päästä hyödyntämään kielitaitoaan. On helpompi sulautua paikallisten joukkoon kun ei juttele kaverin kanssa vierasta kieltä. Joissain maissa yksin matkustavaan naiseen kiinnitetään huomiota. Jos saat epätoivottavaa huomiota, lyöttäydy vaikka toisen reissaajan seuraan.</a:t>
            </a:r>
            <a:br>
              <a:rPr lang="fi-FI" sz="3100" dirty="0">
                <a:solidFill>
                  <a:srgbClr val="00B050"/>
                </a:solidFill>
                <a:latin typeface="Arial" panose="020B0604020202020204" pitchFamily="34" charset="0"/>
                <a:cs typeface="Arial" panose="020B0604020202020204" pitchFamily="34" charset="0"/>
              </a:rPr>
            </a:br>
            <a:br>
              <a:rPr lang="fi-FI" sz="3100" dirty="0">
                <a:solidFill>
                  <a:srgbClr val="00B050"/>
                </a:solidFill>
                <a:latin typeface="Arial" panose="020B0604020202020204" pitchFamily="34" charset="0"/>
                <a:cs typeface="Arial" panose="020B0604020202020204" pitchFamily="34" charset="0"/>
              </a:rPr>
            </a:br>
            <a:br>
              <a:rPr lang="fi-FI" dirty="0"/>
            </a:br>
            <a:endParaRPr lang="fi-FI" sz="2800" dirty="0">
              <a:latin typeface="+mn-lt"/>
            </a:endParaRPr>
          </a:p>
        </p:txBody>
      </p:sp>
    </p:spTree>
    <p:extLst>
      <p:ext uri="{BB962C8B-B14F-4D97-AF65-F5344CB8AC3E}">
        <p14:creationId xmlns:p14="http://schemas.microsoft.com/office/powerpoint/2010/main" val="59296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54DF-40DA-4D4C-A659-C441B47F2004}"/>
              </a:ext>
            </a:extLst>
          </p:cNvPr>
          <p:cNvSpPr>
            <a:spLocks noGrp="1"/>
          </p:cNvSpPr>
          <p:nvPr>
            <p:ph type="title"/>
          </p:nvPr>
        </p:nvSpPr>
        <p:spPr/>
        <p:txBody>
          <a:bodyPr>
            <a:normAutofit fontScale="90000"/>
          </a:bodyPr>
          <a:lstStyle/>
          <a:p>
            <a:pPr algn="l" rtl="0"/>
            <a:br>
              <a:rPr lang="fi-FI" dirty="0">
                <a:solidFill>
                  <a:srgbClr val="097D45"/>
                </a:solidFill>
                <a:latin typeface="ArialNova"/>
              </a:rPr>
            </a:br>
            <a:r>
              <a:rPr lang="fi-FI" sz="4400" dirty="0" err="1">
                <a:solidFill>
                  <a:srgbClr val="097D45"/>
                </a:solidFill>
                <a:highlight>
                  <a:srgbClr val="008000"/>
                </a:highlight>
                <a:latin typeface="ArialNova"/>
              </a:rPr>
              <a:t>MM</a:t>
            </a:r>
            <a:r>
              <a:rPr lang="fi-FI" sz="4400" dirty="0" err="1">
                <a:solidFill>
                  <a:schemeClr val="bg1"/>
                </a:solidFill>
                <a:highlight>
                  <a:srgbClr val="008000"/>
                </a:highlight>
                <a:latin typeface="ArialNova"/>
              </a:rPr>
              <a:t>Matkavarusteet</a:t>
            </a:r>
            <a:r>
              <a:rPr lang="fi-FI" sz="4400" dirty="0" err="1">
                <a:solidFill>
                  <a:srgbClr val="097D45"/>
                </a:solidFill>
                <a:highlight>
                  <a:srgbClr val="008000"/>
                </a:highlight>
                <a:latin typeface="ArialNova"/>
              </a:rPr>
              <a:t>t</a:t>
            </a:r>
            <a:br>
              <a:rPr lang="fi-FI" dirty="0">
                <a:solidFill>
                  <a:srgbClr val="097D45"/>
                </a:solidFill>
                <a:latin typeface="ArialNova"/>
              </a:rPr>
            </a:br>
            <a:r>
              <a:rPr lang="fi-FI" dirty="0">
                <a:solidFill>
                  <a:srgbClr val="097D45"/>
                </a:solidFill>
                <a:latin typeface="ArialNova"/>
              </a:rPr>
              <a:t>Älä </a:t>
            </a:r>
            <a:r>
              <a:rPr lang="fi-FI" b="0" i="0" dirty="0">
                <a:solidFill>
                  <a:srgbClr val="097D45"/>
                </a:solidFill>
                <a:effectLst/>
                <a:latin typeface="ArialNova"/>
              </a:rPr>
              <a:t>ota </a:t>
            </a:r>
            <a:br>
              <a:rPr lang="fi-FI" b="0" i="0" dirty="0">
                <a:solidFill>
                  <a:srgbClr val="097D45"/>
                </a:solidFill>
                <a:effectLst/>
                <a:latin typeface="ArialNova"/>
              </a:rPr>
            </a:br>
            <a:r>
              <a:rPr lang="fi-FI" b="0" i="0" dirty="0">
                <a:solidFill>
                  <a:srgbClr val="097D45"/>
                </a:solidFill>
                <a:effectLst/>
                <a:latin typeface="ArialNova"/>
              </a:rPr>
              <a:t>mukaan liikaa tavaraa!</a:t>
            </a:r>
            <a:br>
              <a:rPr lang="fi-FI" b="0" i="0" dirty="0">
                <a:solidFill>
                  <a:srgbClr val="097D45"/>
                </a:solidFill>
                <a:effectLst/>
                <a:latin typeface="ArialNova"/>
              </a:rPr>
            </a:br>
            <a:br>
              <a:rPr lang="fi-FI" b="0" i="0" dirty="0">
                <a:solidFill>
                  <a:srgbClr val="097D45"/>
                </a:solidFill>
                <a:effectLst/>
                <a:latin typeface="ArialNova"/>
              </a:rPr>
            </a:br>
            <a:r>
              <a:rPr lang="fi-FI" sz="3100" b="0" i="0" dirty="0">
                <a:solidFill>
                  <a:srgbClr val="097D45"/>
                </a:solidFill>
                <a:effectLst/>
                <a:latin typeface="ArialNova"/>
              </a:rPr>
              <a:t>Tulet liikkumaan myös jalan ja nostelemaan matkatavaroitasi kulkuvälineisiin</a:t>
            </a:r>
            <a:br>
              <a:rPr lang="fi-FI" sz="3100" b="0" i="0" dirty="0">
                <a:solidFill>
                  <a:srgbClr val="097D45"/>
                </a:solidFill>
                <a:effectLst/>
                <a:latin typeface="ArialNova"/>
              </a:rPr>
            </a:br>
            <a:br>
              <a:rPr lang="fi-FI" sz="3100" b="0" i="0" dirty="0">
                <a:solidFill>
                  <a:srgbClr val="097D45"/>
                </a:solidFill>
                <a:effectLst/>
                <a:latin typeface="ArialNova"/>
              </a:rPr>
            </a:br>
            <a:r>
              <a:rPr lang="fi-FI" sz="3100" b="0" i="0" dirty="0">
                <a:solidFill>
                  <a:srgbClr val="097D45"/>
                </a:solidFill>
                <a:effectLst/>
                <a:latin typeface="ArialNova"/>
              </a:rPr>
              <a:t>Mukaan kannattaa pakata vain välttämättömimmät tavarat</a:t>
            </a:r>
            <a:br>
              <a:rPr lang="fi-FI" sz="3100" b="0" i="0" dirty="0">
                <a:solidFill>
                  <a:srgbClr val="097D45"/>
                </a:solidFill>
                <a:effectLst/>
                <a:latin typeface="ArialNova"/>
              </a:rPr>
            </a:br>
            <a:r>
              <a:rPr lang="fi-FI" sz="3100" b="1" i="0" dirty="0">
                <a:solidFill>
                  <a:srgbClr val="0070C0"/>
                </a:solidFill>
                <a:effectLst/>
                <a:latin typeface="ArialNova"/>
              </a:rPr>
              <a:t>5. tehtävä: Mitä pakata mukaan: Linkki </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3868425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9736-9EEF-9D92-64B2-0E81D9AE12D2}"/>
              </a:ext>
            </a:extLst>
          </p:cNvPr>
          <p:cNvSpPr>
            <a:spLocks noGrp="1"/>
          </p:cNvSpPr>
          <p:nvPr>
            <p:ph type="title"/>
          </p:nvPr>
        </p:nvSpPr>
        <p:spPr/>
        <p:txBody>
          <a:bodyPr>
            <a:normAutofit fontScale="90000"/>
          </a:bodyPr>
          <a:lstStyle/>
          <a:p>
            <a:pPr algn="l" rtl="0"/>
            <a:r>
              <a:rPr lang="fi-FI" sz="3100" b="0" i="0" dirty="0">
                <a:solidFill>
                  <a:srgbClr val="097D45"/>
                </a:solidFill>
                <a:effectLst/>
                <a:latin typeface="ArialNova"/>
              </a:rPr>
              <a:t>1. yllämainitut matka-asiakirjat ja niiden kopiot</a:t>
            </a:r>
            <a:br>
              <a:rPr lang="fi-FI" sz="3100" b="0" i="0" dirty="0">
                <a:solidFill>
                  <a:srgbClr val="097D45"/>
                </a:solidFill>
                <a:effectLst/>
                <a:latin typeface="ArialNova"/>
              </a:rPr>
            </a:br>
            <a:r>
              <a:rPr lang="fi-FI" sz="3100" b="0" i="0" dirty="0">
                <a:solidFill>
                  <a:srgbClr val="097D45"/>
                </a:solidFill>
                <a:effectLst/>
                <a:latin typeface="ArialNova"/>
              </a:rPr>
              <a:t>2. käteistä rahaa ja maan valuuttaa </a:t>
            </a:r>
            <a:br>
              <a:rPr lang="fi-FI" b="0" i="0" dirty="0">
                <a:solidFill>
                  <a:srgbClr val="097D45"/>
                </a:solidFill>
                <a:effectLst/>
                <a:latin typeface="ArialNova"/>
              </a:rPr>
            </a:br>
            <a:r>
              <a:rPr lang="fi-FI" sz="3100" dirty="0">
                <a:solidFill>
                  <a:srgbClr val="097D45"/>
                </a:solidFill>
                <a:latin typeface="ArialNova"/>
              </a:rPr>
              <a:t>Esim. N</a:t>
            </a:r>
            <a:r>
              <a:rPr lang="fi-FI" sz="3100" b="0" i="0" dirty="0">
                <a:solidFill>
                  <a:srgbClr val="097D45"/>
                </a:solidFill>
                <a:effectLst/>
                <a:latin typeface="ArialNova"/>
              </a:rPr>
              <a:t>epalin valuuttaa saa vasta paikan päällä</a:t>
            </a:r>
            <a:br>
              <a:rPr lang="fi-FI" sz="3100" b="0" i="0" dirty="0">
                <a:solidFill>
                  <a:srgbClr val="097D45"/>
                </a:solidFill>
                <a:effectLst/>
                <a:latin typeface="ArialNova"/>
              </a:rPr>
            </a:br>
            <a:r>
              <a:rPr lang="fi-FI" sz="3100" b="0" i="0" dirty="0">
                <a:solidFill>
                  <a:srgbClr val="097D45"/>
                </a:solidFill>
                <a:effectLst/>
                <a:latin typeface="ArialNova"/>
              </a:rPr>
              <a:t>3. päiväreppu tai olkalaukku pitkällä hihnalla, joka menee vartalon poikki</a:t>
            </a:r>
            <a:br>
              <a:rPr lang="fi-FI" sz="3100" b="0" i="0" dirty="0">
                <a:solidFill>
                  <a:srgbClr val="097D45"/>
                </a:solidFill>
                <a:effectLst/>
                <a:latin typeface="ArialNova"/>
              </a:rPr>
            </a:br>
            <a:r>
              <a:rPr lang="fi-FI" sz="3100" b="0" i="0" dirty="0">
                <a:solidFill>
                  <a:srgbClr val="097D45"/>
                </a:solidFill>
                <a:effectLst/>
                <a:latin typeface="ArialNova"/>
              </a:rPr>
              <a:t>4. hyvät kengät joilla voi kävellä paljon</a:t>
            </a:r>
            <a:br>
              <a:rPr lang="fi-FI" sz="3100" b="0" i="0" dirty="0">
                <a:solidFill>
                  <a:srgbClr val="097D45"/>
                </a:solidFill>
                <a:effectLst/>
                <a:latin typeface="ArialNova"/>
              </a:rPr>
            </a:br>
            <a:r>
              <a:rPr lang="fi-FI" sz="3100" b="0" i="0" dirty="0">
                <a:solidFill>
                  <a:srgbClr val="097D45"/>
                </a:solidFill>
                <a:effectLst/>
                <a:latin typeface="ArialNova"/>
              </a:rPr>
              <a:t>5. taskulamppu (kännykässä valo)</a:t>
            </a:r>
            <a:br>
              <a:rPr lang="fi-FI" sz="3100" b="0" i="0" dirty="0">
                <a:solidFill>
                  <a:srgbClr val="097D45"/>
                </a:solidFill>
                <a:effectLst/>
                <a:latin typeface="ArialNova"/>
              </a:rPr>
            </a:br>
            <a:r>
              <a:rPr lang="fi-FI" sz="3100" b="0" i="0" dirty="0">
                <a:solidFill>
                  <a:srgbClr val="097D45"/>
                </a:solidFill>
                <a:effectLst/>
                <a:latin typeface="ArialNova"/>
              </a:rPr>
              <a:t>6. </a:t>
            </a:r>
            <a:r>
              <a:rPr lang="fi-FI" sz="3100" b="0" i="0" dirty="0" err="1">
                <a:solidFill>
                  <a:srgbClr val="097D45"/>
                </a:solidFill>
                <a:effectLst/>
                <a:latin typeface="ArialNova"/>
              </a:rPr>
              <a:t>Leatherman</a:t>
            </a:r>
            <a:r>
              <a:rPr lang="fi-FI" sz="3100" b="0" i="0" dirty="0">
                <a:solidFill>
                  <a:srgbClr val="097D45"/>
                </a:solidFill>
                <a:effectLst/>
                <a:latin typeface="ArialNova"/>
              </a:rPr>
              <a:t>-monitoimityökalu tms.</a:t>
            </a:r>
            <a:br>
              <a:rPr lang="fi-FI" sz="3100" b="0" i="0" dirty="0">
                <a:solidFill>
                  <a:srgbClr val="097D45"/>
                </a:solidFill>
                <a:effectLst/>
                <a:latin typeface="ArialNova"/>
              </a:rPr>
            </a:br>
            <a:r>
              <a:rPr lang="fi-FI" sz="3100" b="0" i="0" dirty="0">
                <a:solidFill>
                  <a:srgbClr val="097D45"/>
                </a:solidFill>
                <a:effectLst/>
                <a:latin typeface="ArialNova"/>
              </a:rPr>
              <a:t>7. paristoja jos niitä tarvitsee laitteisiin</a:t>
            </a:r>
            <a:br>
              <a:rPr lang="fi-FI" sz="3100" b="0" i="0" dirty="0">
                <a:solidFill>
                  <a:srgbClr val="097D45"/>
                </a:solidFill>
                <a:effectLst/>
                <a:latin typeface="ArialNova"/>
              </a:rPr>
            </a:br>
            <a:r>
              <a:rPr lang="fi-FI" sz="3100" b="0" i="0" dirty="0">
                <a:solidFill>
                  <a:srgbClr val="097D45"/>
                </a:solidFill>
                <a:effectLst/>
                <a:latin typeface="ArialNova"/>
              </a:rPr>
              <a:t>8. adapteri, joita saa isoimmista tavarakaupoista ja 9. lentokentältä</a:t>
            </a:r>
            <a:br>
              <a:rPr lang="fi-FI" sz="3100" b="0" i="0" dirty="0">
                <a:solidFill>
                  <a:srgbClr val="097D45"/>
                </a:solidFill>
                <a:effectLst/>
                <a:latin typeface="ArialNova"/>
              </a:rPr>
            </a:br>
            <a:r>
              <a:rPr lang="fi-FI" sz="3100" b="0" i="0" dirty="0">
                <a:solidFill>
                  <a:srgbClr val="097D45"/>
                </a:solidFill>
                <a:effectLst/>
                <a:latin typeface="ArialNova"/>
              </a:rPr>
              <a:t>10. ompelutarvikkeet</a:t>
            </a:r>
            <a:br>
              <a:rPr lang="fi-FI" sz="3100" b="0" i="0" dirty="0">
                <a:solidFill>
                  <a:srgbClr val="097D45"/>
                </a:solidFill>
                <a:effectLst/>
                <a:latin typeface="ArialNova"/>
              </a:rPr>
            </a:br>
            <a:endParaRPr lang="fi-FI" sz="3100" dirty="0"/>
          </a:p>
        </p:txBody>
      </p:sp>
    </p:spTree>
    <p:extLst>
      <p:ext uri="{BB962C8B-B14F-4D97-AF65-F5344CB8AC3E}">
        <p14:creationId xmlns:p14="http://schemas.microsoft.com/office/powerpoint/2010/main" val="1262898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9EA0-3D13-9ABC-2474-677AB61CBBB1}"/>
              </a:ext>
            </a:extLst>
          </p:cNvPr>
          <p:cNvSpPr>
            <a:spLocks noGrp="1"/>
          </p:cNvSpPr>
          <p:nvPr>
            <p:ph type="title"/>
          </p:nvPr>
        </p:nvSpPr>
        <p:spPr/>
        <p:txBody>
          <a:bodyPr>
            <a:normAutofit fontScale="90000"/>
          </a:bodyPr>
          <a:lstStyle/>
          <a:p>
            <a:pPr algn="l" rtl="0"/>
            <a:r>
              <a:rPr lang="fi-FI" sz="3600" dirty="0">
                <a:solidFill>
                  <a:srgbClr val="097D45"/>
                </a:solidFill>
                <a:latin typeface="ArialNova"/>
              </a:rPr>
              <a:t>11. </a:t>
            </a:r>
            <a:r>
              <a:rPr lang="fi-FI" sz="3600" b="0" i="0" dirty="0">
                <a:solidFill>
                  <a:srgbClr val="097D45"/>
                </a:solidFill>
                <a:effectLst/>
                <a:latin typeface="ArialNova"/>
              </a:rPr>
              <a:t>saali, iso huivi tai lämmin fleece-takki</a:t>
            </a:r>
            <a:br>
              <a:rPr lang="fi-FI" sz="3600" b="0" i="0" dirty="0">
                <a:solidFill>
                  <a:srgbClr val="097D45"/>
                </a:solidFill>
                <a:effectLst/>
                <a:latin typeface="ArialNova"/>
              </a:rPr>
            </a:br>
            <a:r>
              <a:rPr lang="fi-FI" sz="3600" b="0" i="0" dirty="0">
                <a:solidFill>
                  <a:srgbClr val="097D45"/>
                </a:solidFill>
                <a:effectLst/>
                <a:latin typeface="ArialNova"/>
              </a:rPr>
              <a:t>12. omat lakanat (yleensä Euroopan ulkopuolella, esim. Nepal)</a:t>
            </a:r>
            <a:br>
              <a:rPr lang="fi-FI" sz="3600" b="0" i="0" dirty="0">
                <a:solidFill>
                  <a:srgbClr val="097D45"/>
                </a:solidFill>
                <a:effectLst/>
                <a:latin typeface="ArialNova"/>
              </a:rPr>
            </a:br>
            <a:r>
              <a:rPr lang="fi-FI" sz="3600" b="0" i="0" dirty="0">
                <a:solidFill>
                  <a:srgbClr val="097D45"/>
                </a:solidFill>
                <a:effectLst/>
                <a:latin typeface="ArialNova"/>
              </a:rPr>
              <a:t>13. kännykkä, läppäri, tabletti, laturi, mahdollisesti adapteri (Japani)</a:t>
            </a:r>
            <a:br>
              <a:rPr lang="fi-FI" sz="3600" b="0" i="0" dirty="0">
                <a:solidFill>
                  <a:srgbClr val="097D45"/>
                </a:solidFill>
                <a:effectLst/>
                <a:latin typeface="ArialNova"/>
              </a:rPr>
            </a:br>
            <a:r>
              <a:rPr lang="fi-FI" sz="3600" b="0" i="0" dirty="0">
                <a:solidFill>
                  <a:srgbClr val="097D45"/>
                </a:solidFill>
                <a:effectLst/>
                <a:latin typeface="ArialNova"/>
              </a:rPr>
              <a:t>14. korvatulpat</a:t>
            </a:r>
            <a:br>
              <a:rPr lang="fi-FI" sz="3600" b="0" i="0" dirty="0">
                <a:solidFill>
                  <a:srgbClr val="097D45"/>
                </a:solidFill>
                <a:effectLst/>
                <a:latin typeface="ArialNova"/>
              </a:rPr>
            </a:br>
            <a:r>
              <a:rPr lang="fi-FI" sz="3600" b="0" i="0" dirty="0">
                <a:solidFill>
                  <a:srgbClr val="097D45"/>
                </a:solidFill>
                <a:effectLst/>
                <a:latin typeface="ArialNova"/>
              </a:rPr>
              <a:t>15. rahavyö tai -kaulapussi</a:t>
            </a:r>
            <a:br>
              <a:rPr lang="fi-FI" sz="3600" b="0" i="0" dirty="0">
                <a:solidFill>
                  <a:srgbClr val="097D45"/>
                </a:solidFill>
                <a:effectLst/>
                <a:latin typeface="ArialNova"/>
              </a:rPr>
            </a:br>
            <a:r>
              <a:rPr lang="fi-FI" sz="3600" b="0" i="0" dirty="0">
                <a:solidFill>
                  <a:srgbClr val="097D45"/>
                </a:solidFill>
                <a:effectLst/>
                <a:latin typeface="ArialNova"/>
              </a:rPr>
              <a:t>16. varapiilolinssit, nesteet, silmälasit</a:t>
            </a:r>
            <a:br>
              <a:rPr lang="fi-FI" sz="3600" b="0" i="0" dirty="0">
                <a:solidFill>
                  <a:srgbClr val="097D45"/>
                </a:solidFill>
                <a:effectLst/>
                <a:latin typeface="ArialNova"/>
              </a:rPr>
            </a:br>
            <a:r>
              <a:rPr lang="fi-FI" sz="3600" b="0" i="0" dirty="0">
                <a:solidFill>
                  <a:srgbClr val="097D45"/>
                </a:solidFill>
                <a:effectLst/>
                <a:latin typeface="ArialNova"/>
              </a:rPr>
              <a:t>17. hygieniatuotteita pieni setti käsimatkatavaroihin 18. jos matkalaukku myöhästyy</a:t>
            </a:r>
            <a:br>
              <a:rPr lang="fi-FI" sz="3600" b="0" i="0" dirty="0">
                <a:solidFill>
                  <a:srgbClr val="097D45"/>
                </a:solidFill>
                <a:effectLst/>
                <a:latin typeface="ArialNova"/>
              </a:rPr>
            </a:br>
            <a:r>
              <a:rPr lang="fi-FI" sz="3600" b="0" i="0" dirty="0">
                <a:solidFill>
                  <a:srgbClr val="097D45"/>
                </a:solidFill>
                <a:effectLst/>
                <a:latin typeface="ArialNova"/>
              </a:rPr>
              <a:t>vaatekerta samasta syystä</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4247866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C8C-A2BF-3562-AD09-A1809BEF7213}"/>
              </a:ext>
            </a:extLst>
          </p:cNvPr>
          <p:cNvSpPr>
            <a:spLocks noGrp="1"/>
          </p:cNvSpPr>
          <p:nvPr>
            <p:ph type="title"/>
          </p:nvPr>
        </p:nvSpPr>
        <p:spPr/>
        <p:txBody>
          <a:bodyPr>
            <a:normAutofit fontScale="90000"/>
          </a:bodyPr>
          <a:lstStyle/>
          <a:p>
            <a:pPr algn="l" rtl="0"/>
            <a:r>
              <a:rPr lang="fi-FI" sz="3100" dirty="0">
                <a:solidFill>
                  <a:srgbClr val="097D45"/>
                </a:solidFill>
                <a:latin typeface="ArialNova"/>
              </a:rPr>
              <a:t>19. </a:t>
            </a:r>
            <a:r>
              <a:rPr lang="fi-FI" sz="3600" dirty="0">
                <a:solidFill>
                  <a:srgbClr val="097D45"/>
                </a:solidFill>
                <a:latin typeface="ArialNova"/>
              </a:rPr>
              <a:t>l</a:t>
            </a:r>
            <a:r>
              <a:rPr lang="fi-FI" sz="3600" b="0" i="0" dirty="0">
                <a:solidFill>
                  <a:srgbClr val="097D45"/>
                </a:solidFill>
                <a:effectLst/>
                <a:latin typeface="ArialNova"/>
              </a:rPr>
              <a:t>ääkkeet</a:t>
            </a:r>
            <a:br>
              <a:rPr lang="fi-FI" sz="3600" b="0" i="0" dirty="0">
                <a:solidFill>
                  <a:srgbClr val="097D45"/>
                </a:solidFill>
                <a:effectLst/>
                <a:latin typeface="ArialNova"/>
              </a:rPr>
            </a:br>
            <a:r>
              <a:rPr lang="fi-FI" sz="3100" b="0" i="0" dirty="0">
                <a:solidFill>
                  <a:srgbClr val="097D45"/>
                </a:solidFill>
                <a:effectLst/>
                <a:latin typeface="ArialNova"/>
              </a:rPr>
              <a:t>20.</a:t>
            </a:r>
            <a:r>
              <a:rPr lang="fi-FI" sz="3600" b="0" i="0" dirty="0">
                <a:solidFill>
                  <a:srgbClr val="097D45"/>
                </a:solidFill>
                <a:effectLst/>
                <a:latin typeface="ArialNova"/>
              </a:rPr>
              <a:t>passikuvia</a:t>
            </a:r>
            <a:br>
              <a:rPr lang="fi-FI" sz="3600" b="0" i="0" dirty="0">
                <a:solidFill>
                  <a:srgbClr val="097D45"/>
                </a:solidFill>
                <a:effectLst/>
                <a:latin typeface="ArialNova"/>
              </a:rPr>
            </a:br>
            <a:r>
              <a:rPr lang="fi-FI" sz="3100" b="0" i="0" dirty="0">
                <a:solidFill>
                  <a:srgbClr val="097D45"/>
                </a:solidFill>
                <a:effectLst/>
                <a:latin typeface="ArialNova"/>
              </a:rPr>
              <a:t>21</a:t>
            </a:r>
            <a:r>
              <a:rPr lang="fi-FI" sz="2700" b="0" i="0" dirty="0">
                <a:solidFill>
                  <a:srgbClr val="097D45"/>
                </a:solidFill>
                <a:effectLst/>
                <a:latin typeface="ArialNova"/>
              </a:rPr>
              <a:t>.</a:t>
            </a:r>
            <a:r>
              <a:rPr lang="fi-FI" sz="3600" b="0" i="0" dirty="0">
                <a:solidFill>
                  <a:srgbClr val="097D45"/>
                </a:solidFill>
                <a:effectLst/>
                <a:latin typeface="ArialNova"/>
              </a:rPr>
              <a:t>väljät lämpimät vaatteet etenkin pitkille lennoille, </a:t>
            </a:r>
            <a:r>
              <a:rPr lang="fi-FI" sz="3100" b="0" i="0" dirty="0">
                <a:solidFill>
                  <a:srgbClr val="097D45"/>
                </a:solidFill>
                <a:effectLst/>
                <a:latin typeface="ArialNova"/>
              </a:rPr>
              <a:t>22. </a:t>
            </a:r>
            <a:r>
              <a:rPr lang="fi-FI" sz="3600" b="0" i="0" dirty="0">
                <a:solidFill>
                  <a:srgbClr val="097D45"/>
                </a:solidFill>
                <a:effectLst/>
                <a:latin typeface="ArialNova"/>
              </a:rPr>
              <a:t>lentosukat</a:t>
            </a:r>
            <a:br>
              <a:rPr lang="fi-FI" sz="3600" b="0" i="0" dirty="0">
                <a:solidFill>
                  <a:srgbClr val="097D45"/>
                </a:solidFill>
                <a:effectLst/>
                <a:latin typeface="ArialNova"/>
              </a:rPr>
            </a:br>
            <a:r>
              <a:rPr lang="fi-FI" sz="3100" b="0" i="0" dirty="0">
                <a:solidFill>
                  <a:srgbClr val="097D45"/>
                </a:solidFill>
                <a:effectLst/>
                <a:latin typeface="ArialNova"/>
              </a:rPr>
              <a:t>23. </a:t>
            </a:r>
            <a:r>
              <a:rPr lang="fi-FI" sz="3600" b="0" i="0" dirty="0">
                <a:solidFill>
                  <a:srgbClr val="097D45"/>
                </a:solidFill>
                <a:effectLst/>
                <a:latin typeface="ArialNova"/>
              </a:rPr>
              <a:t>tuliaiset työpaikalle/ isäntäperheelle</a:t>
            </a:r>
            <a:br>
              <a:rPr lang="fi-FI" sz="3600" b="0" i="0" dirty="0">
                <a:solidFill>
                  <a:srgbClr val="097D45"/>
                </a:solidFill>
                <a:effectLst/>
                <a:latin typeface="ArialNova"/>
              </a:rPr>
            </a:br>
            <a:r>
              <a:rPr lang="fi-FI" sz="3100" b="0" i="0" dirty="0">
                <a:solidFill>
                  <a:srgbClr val="097D45"/>
                </a:solidFill>
                <a:effectLst/>
                <a:latin typeface="ArialNova"/>
              </a:rPr>
              <a:t>24. </a:t>
            </a:r>
            <a:r>
              <a:rPr lang="fi-FI" sz="3600" b="0" i="0" dirty="0">
                <a:solidFill>
                  <a:srgbClr val="097D45"/>
                </a:solidFill>
                <a:effectLst/>
                <a:latin typeface="ArialNova"/>
              </a:rPr>
              <a:t>feikkilompakko</a:t>
            </a:r>
            <a:br>
              <a:rPr lang="fi-FI" sz="3600" b="0" i="0" dirty="0">
                <a:solidFill>
                  <a:srgbClr val="097D45"/>
                </a:solidFill>
                <a:effectLst/>
                <a:latin typeface="ArialNova"/>
              </a:rPr>
            </a:br>
            <a:r>
              <a:rPr lang="fi-FI" sz="3100" b="0" i="0" dirty="0">
                <a:solidFill>
                  <a:srgbClr val="097D45"/>
                </a:solidFill>
                <a:effectLst/>
                <a:latin typeface="ArialNova"/>
              </a:rPr>
              <a:t>25. </a:t>
            </a:r>
            <a:r>
              <a:rPr lang="fi-FI" sz="3600" b="0" i="0" dirty="0">
                <a:solidFill>
                  <a:srgbClr val="097D45"/>
                </a:solidFill>
                <a:effectLst/>
                <a:latin typeface="ArialNova"/>
              </a:rPr>
              <a:t>kosteuspyyhkeitä tai käsidesi</a:t>
            </a:r>
            <a:br>
              <a:rPr lang="fi-FI" sz="3600" b="0" i="0" dirty="0">
                <a:solidFill>
                  <a:srgbClr val="097D45"/>
                </a:solidFill>
                <a:effectLst/>
                <a:latin typeface="ArialNova"/>
              </a:rPr>
            </a:br>
            <a:r>
              <a:rPr lang="fi-FI" sz="3100" b="0" i="0" dirty="0">
                <a:solidFill>
                  <a:srgbClr val="097D45"/>
                </a:solidFill>
                <a:effectLst/>
                <a:latin typeface="ArialNova"/>
              </a:rPr>
              <a:t>26. </a:t>
            </a:r>
            <a:r>
              <a:rPr lang="fi-FI" sz="3600" b="0" i="0" dirty="0">
                <a:solidFill>
                  <a:srgbClr val="097D45"/>
                </a:solidFill>
                <a:effectLst/>
                <a:latin typeface="ArialNova"/>
              </a:rPr>
              <a:t>lukko matkalaukkuun, </a:t>
            </a:r>
            <a:br>
              <a:rPr lang="fi-FI" sz="3600" b="0" i="0" dirty="0">
                <a:solidFill>
                  <a:srgbClr val="097D45"/>
                </a:solidFill>
                <a:effectLst/>
                <a:latin typeface="ArialNova"/>
              </a:rPr>
            </a:br>
            <a:r>
              <a:rPr lang="fi-FI" sz="3100" b="0" i="0" dirty="0">
                <a:solidFill>
                  <a:srgbClr val="097D45"/>
                </a:solidFill>
                <a:effectLst/>
                <a:latin typeface="ArialNova"/>
              </a:rPr>
              <a:t>27. </a:t>
            </a:r>
            <a:r>
              <a:rPr lang="fi-FI" sz="3600" b="0" i="0" dirty="0">
                <a:solidFill>
                  <a:srgbClr val="097D45"/>
                </a:solidFill>
                <a:effectLst/>
                <a:latin typeface="ArialNova"/>
              </a:rPr>
              <a:t>osoitetieto/</a:t>
            </a:r>
            <a:r>
              <a:rPr lang="fi-FI" sz="3600" b="0" i="0" dirty="0" err="1">
                <a:solidFill>
                  <a:srgbClr val="097D45"/>
                </a:solidFill>
                <a:effectLst/>
                <a:latin typeface="ArialNova"/>
              </a:rPr>
              <a:t>puh.nro</a:t>
            </a:r>
            <a:r>
              <a:rPr lang="fi-FI" sz="3600" b="0" i="0" dirty="0">
                <a:solidFill>
                  <a:srgbClr val="097D45"/>
                </a:solidFill>
                <a:effectLst/>
                <a:latin typeface="ArialNova"/>
              </a:rPr>
              <a:t> matkalaukkuun</a:t>
            </a:r>
            <a:br>
              <a:rPr lang="fi-FI" sz="3600" b="0" i="0" dirty="0">
                <a:solidFill>
                  <a:srgbClr val="097D45"/>
                </a:solidFill>
                <a:effectLst/>
                <a:latin typeface="ArialNova"/>
              </a:rPr>
            </a:br>
            <a:r>
              <a:rPr lang="fi-FI" sz="3100" b="0" i="0" dirty="0">
                <a:solidFill>
                  <a:srgbClr val="097D45"/>
                </a:solidFill>
                <a:effectLst/>
                <a:latin typeface="ArialNova"/>
              </a:rPr>
              <a:t>Netin keskustelupalstoilta tai aikaisemmin kohteessa olleilta voit selvittää mitä matkakohteesta ei mahdollisesti saa.</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4037479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EF76-A357-E3C6-F304-DC4EAEC479F8}"/>
              </a:ext>
            </a:extLst>
          </p:cNvPr>
          <p:cNvSpPr>
            <a:spLocks noGrp="1"/>
          </p:cNvSpPr>
          <p:nvPr>
            <p:ph type="title"/>
          </p:nvPr>
        </p:nvSpPr>
        <p:spPr>
          <a:xfrm>
            <a:off x="335360" y="692696"/>
            <a:ext cx="10753195" cy="5184576"/>
          </a:xfrm>
        </p:spPr>
        <p:txBody>
          <a:bodyPr>
            <a:normAutofit/>
          </a:bodyPr>
          <a:lstStyle/>
          <a:p>
            <a:pPr algn="l" rtl="0"/>
            <a:br>
              <a:rPr lang="sv-SE" sz="3200" b="0" i="0" dirty="0">
                <a:solidFill>
                  <a:srgbClr val="097D45"/>
                </a:solidFill>
                <a:effectLst/>
                <a:latin typeface="ArialNova"/>
              </a:rPr>
            </a:br>
            <a:endParaRPr lang="fi-FI" sz="3200" dirty="0"/>
          </a:p>
        </p:txBody>
      </p:sp>
      <p:sp>
        <p:nvSpPr>
          <p:cNvPr id="8" name="TextBox 7">
            <a:extLst>
              <a:ext uri="{FF2B5EF4-FFF2-40B4-BE49-F238E27FC236}">
                <a16:creationId xmlns:a16="http://schemas.microsoft.com/office/drawing/2014/main" id="{88C0FEDF-B222-D705-07A9-33C55495C193}"/>
              </a:ext>
            </a:extLst>
          </p:cNvPr>
          <p:cNvSpPr txBox="1"/>
          <p:nvPr/>
        </p:nvSpPr>
        <p:spPr>
          <a:xfrm>
            <a:off x="407368" y="0"/>
            <a:ext cx="8736632" cy="5632311"/>
          </a:xfrm>
          <a:prstGeom prst="rect">
            <a:avLst/>
          </a:prstGeom>
          <a:noFill/>
        </p:spPr>
        <p:txBody>
          <a:bodyPr wrap="square">
            <a:spAutoFit/>
          </a:bodyPr>
          <a:lstStyle/>
          <a:p>
            <a:pPr marL="342900" indent="-342900" algn="l" rtl="0">
              <a:buFont typeface="Arial" panose="020B0604020202020204" pitchFamily="34" charset="0"/>
              <a:buChar char="•"/>
            </a:pPr>
            <a:r>
              <a:rPr lang="fi-FI" sz="2400" b="0" i="0" dirty="0">
                <a:solidFill>
                  <a:srgbClr val="097D45"/>
                </a:solidFill>
                <a:effectLst/>
                <a:latin typeface="ArialNova"/>
              </a:rPr>
              <a:t>Suojaa etenkin kemikaalituotteet muovipussiin tai </a:t>
            </a:r>
            <a:r>
              <a:rPr lang="fi-FI" sz="2400" b="0" i="0" dirty="0" err="1">
                <a:solidFill>
                  <a:srgbClr val="097D45"/>
                </a:solidFill>
                <a:effectLst/>
                <a:latin typeface="ArialNova"/>
              </a:rPr>
              <a:t>Minigrip</a:t>
            </a:r>
            <a:r>
              <a:rPr lang="fi-FI" sz="2400" b="0" i="0" dirty="0">
                <a:solidFill>
                  <a:srgbClr val="097D45"/>
                </a:solidFill>
                <a:effectLst/>
                <a:latin typeface="ArialNova"/>
              </a:rPr>
              <a:t>-pussiin, etteivät ne matkustaessa avautuessa sotke muita tavaroita.</a:t>
            </a:r>
          </a:p>
          <a:p>
            <a:pPr marL="342900" indent="-342900" algn="l" rtl="0">
              <a:buFont typeface="Arial" panose="020B0604020202020204" pitchFamily="34" charset="0"/>
              <a:buChar char="•"/>
            </a:pPr>
            <a:r>
              <a:rPr lang="fi-FI" sz="2400" b="0" i="0" dirty="0">
                <a:solidFill>
                  <a:srgbClr val="097D45"/>
                </a:solidFill>
                <a:effectLst/>
                <a:latin typeface="ArialNova"/>
              </a:rPr>
              <a:t>Huomioi lentoyhtiöiden rajoitukset matkalaukkujen lukumäärässä, koossa ja painossa (</a:t>
            </a:r>
            <a:r>
              <a:rPr lang="fi-FI" sz="2400" b="0" i="0" dirty="0" err="1">
                <a:solidFill>
                  <a:srgbClr val="097D45"/>
                </a:solidFill>
                <a:effectLst/>
                <a:latin typeface="ArialNova"/>
              </a:rPr>
              <a:t>max</a:t>
            </a:r>
            <a:r>
              <a:rPr lang="fi-FI" sz="2400" b="0" i="0" dirty="0">
                <a:solidFill>
                  <a:srgbClr val="097D45"/>
                </a:solidFill>
                <a:effectLst/>
                <a:latin typeface="ArialNova"/>
              </a:rPr>
              <a:t> yleensä 20 kiloa ruumaan menevässä ja 8 kiloa koneen sisälle tulevassa matkalaukussa). Jos joudut maksamaan ylimääräisestä matkalaukusta tai ylikiloista, maksut ovat yleensä suhteellisen kovia.</a:t>
            </a:r>
          </a:p>
          <a:p>
            <a:pPr marL="342900" indent="-342900" algn="l" rtl="0">
              <a:buFont typeface="Arial" panose="020B0604020202020204" pitchFamily="34" charset="0"/>
              <a:buChar char="•"/>
            </a:pPr>
            <a:r>
              <a:rPr lang="fi-FI" sz="2400" b="0" i="0" dirty="0">
                <a:solidFill>
                  <a:srgbClr val="097D45"/>
                </a:solidFill>
                <a:effectLst/>
                <a:latin typeface="ArialNova"/>
              </a:rPr>
              <a:t>Tarkista, ettei käsimatkatavaroissasi ole lentoyhtiön kieltämiä esineitä tai aineita. </a:t>
            </a:r>
          </a:p>
          <a:p>
            <a:pPr marL="342900" indent="-342900" algn="l" rtl="0">
              <a:buFont typeface="Arial" panose="020B0604020202020204" pitchFamily="34" charset="0"/>
              <a:buChar char="•"/>
            </a:pPr>
            <a:r>
              <a:rPr lang="fi-FI" sz="2400" b="0" i="0" dirty="0">
                <a:solidFill>
                  <a:srgbClr val="097D45"/>
                </a:solidFill>
                <a:effectLst/>
                <a:latin typeface="ArialNova"/>
              </a:rPr>
              <a:t>Säännönmukaisesti käsimatkatavaroissa olevat kemikaalituotteet pitää mahtua 1 l </a:t>
            </a:r>
            <a:r>
              <a:rPr lang="fi-FI" sz="2400" b="0" i="0" dirty="0" err="1">
                <a:solidFill>
                  <a:srgbClr val="097D45"/>
                </a:solidFill>
                <a:effectLst/>
                <a:latin typeface="ArialNova"/>
              </a:rPr>
              <a:t>Minigrip</a:t>
            </a:r>
            <a:r>
              <a:rPr lang="fi-FI" sz="2400" b="0" i="0" dirty="0">
                <a:solidFill>
                  <a:srgbClr val="097D45"/>
                </a:solidFill>
                <a:effectLst/>
                <a:latin typeface="ArialNova"/>
              </a:rPr>
              <a:t>-pussiin eikä yksittäisen nestepakkauksen koko saisi olla yli 1 dl. Nesteiksi luetaan myös hammastahnat ym. geelit.</a:t>
            </a:r>
          </a:p>
        </p:txBody>
      </p:sp>
    </p:spTree>
    <p:extLst>
      <p:ext uri="{BB962C8B-B14F-4D97-AF65-F5344CB8AC3E}">
        <p14:creationId xmlns:p14="http://schemas.microsoft.com/office/powerpoint/2010/main" val="190855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p:txBody>
          <a:bodyPr>
            <a:normAutofit fontScale="90000"/>
          </a:bodyPr>
          <a:lstStyle/>
          <a:p>
            <a:pPr algn="l" rtl="0"/>
            <a:r>
              <a:rPr lang="fi-FI" sz="2700" b="0" i="0" dirty="0">
                <a:solidFill>
                  <a:srgbClr val="097D45"/>
                </a:solidFill>
                <a:effectLst/>
                <a:latin typeface="ArialNova"/>
              </a:rPr>
              <a:t>Repun tai matkalaukun lukitsemattomiin sivutaskuihin ei kannata laittaa mitään arvokasta.</a:t>
            </a:r>
            <a:br>
              <a:rPr lang="fi-FI" sz="2700" b="0" i="0" dirty="0">
                <a:solidFill>
                  <a:srgbClr val="097D45"/>
                </a:solidFill>
                <a:effectLst/>
                <a:latin typeface="ArialNova"/>
              </a:rPr>
            </a:br>
            <a:br>
              <a:rPr lang="fi-FI" sz="2700" b="0" i="0" dirty="0">
                <a:solidFill>
                  <a:srgbClr val="097D45"/>
                </a:solidFill>
                <a:effectLst/>
                <a:latin typeface="ArialNova"/>
              </a:rPr>
            </a:br>
            <a:r>
              <a:rPr lang="fi-FI" sz="2700" b="0" i="0" dirty="0">
                <a:solidFill>
                  <a:srgbClr val="097D45"/>
                </a:solidFill>
                <a:effectLst/>
                <a:latin typeface="ArialNova"/>
              </a:rPr>
              <a:t>Älä pakkaa matkalaukkuun arvokkaita koruja tai laitteita.</a:t>
            </a:r>
            <a:br>
              <a:rPr lang="fi-FI" sz="2700" b="0" i="0" dirty="0">
                <a:solidFill>
                  <a:srgbClr val="097D45"/>
                </a:solidFill>
                <a:effectLst/>
                <a:latin typeface="ArialNova"/>
              </a:rPr>
            </a:br>
            <a:r>
              <a:rPr lang="fi-FI" sz="2700" b="0" i="0" dirty="0">
                <a:solidFill>
                  <a:srgbClr val="097D45"/>
                </a:solidFill>
                <a:effectLst/>
                <a:latin typeface="ArialNova"/>
              </a:rPr>
              <a:t>Merkitse kaikki matkatavarasi osoitelapulla, joka ei irtoa laukusta (nimi, kohteen majapaikan osoite mennessä ja Suomen osoite tullessa, puhelinnumero ja sähköpostiosoite), myös laukun sisäpuolelle.</a:t>
            </a:r>
            <a:br>
              <a:rPr lang="fi-FI" sz="2700" b="0" i="0" dirty="0">
                <a:solidFill>
                  <a:srgbClr val="097D45"/>
                </a:solidFill>
                <a:effectLst/>
                <a:latin typeface="ArialNova"/>
              </a:rPr>
            </a:br>
            <a:br>
              <a:rPr lang="fi-FI" sz="2700" b="0" i="0" dirty="0">
                <a:solidFill>
                  <a:srgbClr val="097D45"/>
                </a:solidFill>
                <a:effectLst/>
                <a:latin typeface="ArialNova"/>
              </a:rPr>
            </a:br>
            <a:r>
              <a:rPr lang="fi-FI" sz="2700" b="0" i="0" dirty="0">
                <a:solidFill>
                  <a:srgbClr val="097D45"/>
                </a:solidFill>
                <a:effectLst/>
                <a:latin typeface="ArialNova"/>
              </a:rPr>
              <a:t>Suojaa helposti rikkoutuva tavara iskuilta ja kolhuilta matkalaukussa.</a:t>
            </a:r>
            <a:br>
              <a:rPr lang="fi-FI" sz="2700" b="0" i="0" dirty="0">
                <a:solidFill>
                  <a:srgbClr val="097D45"/>
                </a:solidFill>
                <a:effectLst/>
                <a:latin typeface="ArialNova"/>
              </a:rPr>
            </a:br>
            <a:r>
              <a:rPr lang="fi-FI" sz="2700" b="0" i="0" dirty="0">
                <a:solidFill>
                  <a:srgbClr val="097D45"/>
                </a:solidFill>
                <a:effectLst/>
                <a:latin typeface="ArialNova"/>
              </a:rPr>
              <a:t>Käsimatkatavaraan kannattaa varata matka-asiakirjat, saali tai muu lämmin vaate, juomista (osta turvatarkastuksen jälkeen), pientä naposteltavaa, lukemista tai muuta ajanvietettä, purkkaa, korvatulpat ym.</a:t>
            </a:r>
            <a:br>
              <a:rPr lang="fi-FI" sz="3100" b="0" i="0" dirty="0">
                <a:solidFill>
                  <a:srgbClr val="097D45"/>
                </a:solidFill>
                <a:effectLst/>
                <a:latin typeface="ArialNova"/>
              </a:rPr>
            </a:br>
            <a:endParaRPr lang="fi-FI" sz="3100" dirty="0"/>
          </a:p>
        </p:txBody>
      </p:sp>
    </p:spTree>
    <p:extLst>
      <p:ext uri="{BB962C8B-B14F-4D97-AF65-F5344CB8AC3E}">
        <p14:creationId xmlns:p14="http://schemas.microsoft.com/office/powerpoint/2010/main" val="553825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CEDCF821-2C93-6DEE-61FE-5851B9AE3670}"/>
              </a:ext>
            </a:extLst>
          </p:cNvPr>
          <p:cNvSpPr txBox="1"/>
          <p:nvPr/>
        </p:nvSpPr>
        <p:spPr>
          <a:xfrm>
            <a:off x="695400" y="488633"/>
            <a:ext cx="8448600" cy="2246769"/>
          </a:xfrm>
          <a:prstGeom prst="rect">
            <a:avLst/>
          </a:prstGeom>
          <a:noFill/>
        </p:spPr>
        <p:txBody>
          <a:bodyPr wrap="square">
            <a:spAutoFit/>
          </a:bodyPr>
          <a:lstStyle/>
          <a:p>
            <a:pPr algn="l" rtl="0"/>
            <a:r>
              <a:rPr lang="sv-SE" sz="4400" dirty="0" err="1">
                <a:solidFill>
                  <a:schemeClr val="bg1"/>
                </a:solidFill>
                <a:highlight>
                  <a:srgbClr val="008000"/>
                </a:highlight>
                <a:latin typeface="ArialNova"/>
              </a:rPr>
              <a:t>Lähtö</a:t>
            </a:r>
            <a:r>
              <a:rPr lang="sv-SE" sz="4400" dirty="0">
                <a:solidFill>
                  <a:schemeClr val="bg1"/>
                </a:solidFill>
                <a:highlight>
                  <a:srgbClr val="008000"/>
                </a:highlight>
                <a:latin typeface="ArialNova"/>
              </a:rPr>
              <a:t> </a:t>
            </a:r>
            <a:r>
              <a:rPr lang="sv-SE" sz="4400" dirty="0" err="1">
                <a:solidFill>
                  <a:schemeClr val="bg1"/>
                </a:solidFill>
                <a:highlight>
                  <a:srgbClr val="008000"/>
                </a:highlight>
                <a:latin typeface="ArialNova"/>
              </a:rPr>
              <a:t>kotimaasta</a:t>
            </a:r>
            <a:r>
              <a:rPr lang="sv-SE" sz="4400" dirty="0">
                <a:solidFill>
                  <a:schemeClr val="bg1"/>
                </a:solidFill>
                <a:highlight>
                  <a:srgbClr val="008000"/>
                </a:highlight>
                <a:latin typeface="ArialNova"/>
              </a:rPr>
              <a:t> - </a:t>
            </a:r>
            <a:r>
              <a:rPr lang="sv-SE" sz="4400" dirty="0" err="1">
                <a:solidFill>
                  <a:schemeClr val="bg1"/>
                </a:solidFill>
                <a:highlight>
                  <a:srgbClr val="008000"/>
                </a:highlight>
                <a:latin typeface="ArialNova"/>
              </a:rPr>
              <a:t>Lentokentällä</a:t>
            </a:r>
            <a:endParaRPr lang="sv-SE" sz="4400" b="0" i="0" dirty="0">
              <a:solidFill>
                <a:schemeClr val="bg1"/>
              </a:solidFill>
              <a:effectLst/>
              <a:highlight>
                <a:srgbClr val="008000"/>
              </a:highlight>
              <a:latin typeface="ArialNova"/>
            </a:endParaRPr>
          </a:p>
          <a:p>
            <a:pPr algn="l" rtl="0"/>
            <a:endParaRPr lang="sv-SE" sz="3200" b="0" i="0" dirty="0">
              <a:solidFill>
                <a:srgbClr val="097D45"/>
              </a:solidFill>
              <a:effectLst/>
              <a:latin typeface="ArialNova"/>
            </a:endParaRPr>
          </a:p>
          <a:p>
            <a:pPr algn="l" rtl="0"/>
            <a:endParaRPr lang="sv-SE" sz="3200" dirty="0">
              <a:solidFill>
                <a:srgbClr val="097D45"/>
              </a:solidFill>
              <a:latin typeface="ArialNova"/>
            </a:endParaRPr>
          </a:p>
          <a:p>
            <a:pPr algn="l" rtl="0"/>
            <a:endParaRPr lang="sv-SE" sz="3200" b="0" i="0" dirty="0">
              <a:solidFill>
                <a:srgbClr val="097D45"/>
              </a:solidFill>
              <a:effectLst/>
              <a:latin typeface="ArialNova"/>
            </a:endParaRPr>
          </a:p>
        </p:txBody>
      </p:sp>
      <p:pic>
        <p:nvPicPr>
          <p:cNvPr id="5" name="Picture 4">
            <a:extLst>
              <a:ext uri="{FF2B5EF4-FFF2-40B4-BE49-F238E27FC236}">
                <a16:creationId xmlns:a16="http://schemas.microsoft.com/office/drawing/2014/main" id="{E8AEC864-5A5B-7F13-F13F-C938EA90E394}"/>
              </a:ext>
            </a:extLst>
          </p:cNvPr>
          <p:cNvPicPr>
            <a:picLocks noChangeAspect="1"/>
          </p:cNvPicPr>
          <p:nvPr/>
        </p:nvPicPr>
        <p:blipFill>
          <a:blip r:embed="rId2"/>
          <a:stretch>
            <a:fillRect/>
          </a:stretch>
        </p:blipFill>
        <p:spPr>
          <a:xfrm>
            <a:off x="707976" y="1340768"/>
            <a:ext cx="6719753" cy="4941168"/>
          </a:xfrm>
          <a:prstGeom prst="rect">
            <a:avLst/>
          </a:prstGeom>
        </p:spPr>
      </p:pic>
    </p:spTree>
    <p:extLst>
      <p:ext uri="{BB962C8B-B14F-4D97-AF65-F5344CB8AC3E}">
        <p14:creationId xmlns:p14="http://schemas.microsoft.com/office/powerpoint/2010/main" val="1424898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6" name="TextBox 5">
            <a:extLst>
              <a:ext uri="{FF2B5EF4-FFF2-40B4-BE49-F238E27FC236}">
                <a16:creationId xmlns:a16="http://schemas.microsoft.com/office/drawing/2014/main" id="{84445C49-9105-DDCC-8515-7B3D7B916325}"/>
              </a:ext>
            </a:extLst>
          </p:cNvPr>
          <p:cNvSpPr txBox="1"/>
          <p:nvPr/>
        </p:nvSpPr>
        <p:spPr>
          <a:xfrm>
            <a:off x="623392" y="627133"/>
            <a:ext cx="8784637" cy="4832092"/>
          </a:xfrm>
          <a:prstGeom prst="rect">
            <a:avLst/>
          </a:prstGeom>
          <a:noFill/>
        </p:spPr>
        <p:txBody>
          <a:bodyPr wrap="square">
            <a:spAutoFit/>
          </a:bodyPr>
          <a:lstStyle/>
          <a:p>
            <a:pPr algn="l" rtl="0"/>
            <a:r>
              <a:rPr lang="fi-FI" sz="2800" b="1" i="0" dirty="0">
                <a:solidFill>
                  <a:srgbClr val="097D45"/>
                </a:solidFill>
                <a:effectLst/>
                <a:latin typeface="ArialNova"/>
              </a:rPr>
              <a:t>Kentälle kannattaa saapua ajoissa</a:t>
            </a:r>
            <a:r>
              <a:rPr lang="fi-FI" sz="2800" b="0" i="0" dirty="0">
                <a:solidFill>
                  <a:srgbClr val="097D45"/>
                </a:solidFill>
                <a:effectLst/>
                <a:latin typeface="ArialNova"/>
              </a:rPr>
              <a:t>, kansainväliselle lennolle lähdettäessä ainakin 2 tuntia ennen lähtöä, sama pätee niin mennessä kuin palatessa. </a:t>
            </a:r>
            <a:r>
              <a:rPr lang="fi-FI" sz="2800" b="0" i="0" dirty="0" err="1">
                <a:solidFill>
                  <a:srgbClr val="097D45"/>
                </a:solidFill>
                <a:effectLst/>
                <a:latin typeface="ArialNova"/>
              </a:rPr>
              <a:t>Check-inissä</a:t>
            </a:r>
            <a:r>
              <a:rPr lang="fi-FI" sz="2800" b="0" i="0" dirty="0">
                <a:solidFill>
                  <a:srgbClr val="097D45"/>
                </a:solidFill>
                <a:effectLst/>
                <a:latin typeface="ArialNova"/>
              </a:rPr>
              <a:t> ja turvatarkastuksessa voi olla pitkiäkin jonoja ja ruuhkia.</a:t>
            </a:r>
          </a:p>
          <a:p>
            <a:pPr algn="l" rtl="0"/>
            <a:r>
              <a:rPr lang="fi-FI" sz="2800" b="0" i="0" dirty="0">
                <a:solidFill>
                  <a:srgbClr val="097D45"/>
                </a:solidFill>
                <a:effectLst/>
                <a:latin typeface="ArialNova"/>
              </a:rPr>
              <a:t>Tarkista etukäteen ettei lentoasi ole peruttu tai aikatauluun ole tullut muutosta</a:t>
            </a:r>
          </a:p>
          <a:p>
            <a:pPr algn="l" rtl="0"/>
            <a:r>
              <a:rPr lang="fi-FI" sz="2800" b="0" i="0" dirty="0">
                <a:solidFill>
                  <a:srgbClr val="097D45"/>
                </a:solidFill>
                <a:effectLst/>
                <a:latin typeface="ArialNova"/>
              </a:rPr>
              <a:t>Joskus lento voi olla ylibuukattu, joten myöhässä olevat voidaan jättää odottamaan seuraavaa lentoa</a:t>
            </a:r>
          </a:p>
          <a:p>
            <a:pPr algn="l" rtl="0"/>
            <a:r>
              <a:rPr lang="fi-FI" sz="2800" b="0" i="0" dirty="0">
                <a:solidFill>
                  <a:srgbClr val="097D45"/>
                </a:solidFill>
                <a:effectLst/>
                <a:latin typeface="ArialNova"/>
              </a:rPr>
              <a:t>Tarkista lähtöselvityksen käytänteet lentoyhtiöltä ja Suomessa </a:t>
            </a:r>
            <a:r>
              <a:rPr lang="fi-FI" sz="2800" b="0" i="0" dirty="0">
                <a:solidFill>
                  <a:srgbClr val="097D45"/>
                </a:solidFill>
                <a:effectLst/>
                <a:latin typeface="ArialNova"/>
                <a:hlinkClick r:id="rId2"/>
              </a:rPr>
              <a:t>Finavian</a:t>
            </a:r>
            <a:r>
              <a:rPr lang="fi-FI" sz="2800" b="0" i="0" dirty="0">
                <a:solidFill>
                  <a:srgbClr val="097D45"/>
                </a:solidFill>
                <a:effectLst/>
                <a:latin typeface="ArialNova"/>
              </a:rPr>
              <a:t> sivulta.</a:t>
            </a:r>
          </a:p>
        </p:txBody>
      </p:sp>
    </p:spTree>
    <p:extLst>
      <p:ext uri="{BB962C8B-B14F-4D97-AF65-F5344CB8AC3E}">
        <p14:creationId xmlns:p14="http://schemas.microsoft.com/office/powerpoint/2010/main" val="1657070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B6E3C96D-71CB-D6A0-8153-A132E41355A9}"/>
              </a:ext>
            </a:extLst>
          </p:cNvPr>
          <p:cNvSpPr txBox="1"/>
          <p:nvPr/>
        </p:nvSpPr>
        <p:spPr>
          <a:xfrm>
            <a:off x="623392" y="548680"/>
            <a:ext cx="8520608" cy="5262979"/>
          </a:xfrm>
          <a:prstGeom prst="rect">
            <a:avLst/>
          </a:prstGeom>
          <a:noFill/>
        </p:spPr>
        <p:txBody>
          <a:bodyPr wrap="square">
            <a:spAutoFit/>
          </a:bodyPr>
          <a:lstStyle/>
          <a:p>
            <a:pPr algn="l" rtl="0"/>
            <a:r>
              <a:rPr lang="fi-FI" sz="2800" b="0" i="0" dirty="0" err="1">
                <a:solidFill>
                  <a:srgbClr val="097D45"/>
                </a:solidFill>
                <a:effectLst/>
                <a:latin typeface="ArialNova"/>
              </a:rPr>
              <a:t>Check-inissä</a:t>
            </a:r>
            <a:r>
              <a:rPr lang="fi-FI" sz="2800" b="0" i="0" dirty="0">
                <a:solidFill>
                  <a:srgbClr val="097D45"/>
                </a:solidFill>
                <a:effectLst/>
                <a:latin typeface="ArialNova"/>
              </a:rPr>
              <a:t> eli lähtöselvityksessä ilmoittaudutaan lennolle, jätetään matkatavarat koneeseen siirrettäväksi ja saadaan </a:t>
            </a:r>
            <a:r>
              <a:rPr lang="fi-FI" sz="2800" b="0" i="0" dirty="0" err="1">
                <a:solidFill>
                  <a:srgbClr val="097D45"/>
                </a:solidFill>
                <a:effectLst/>
                <a:latin typeface="ArialNova"/>
              </a:rPr>
              <a:t>boarding</a:t>
            </a:r>
            <a:r>
              <a:rPr lang="fi-FI" sz="2800" b="0" i="0" dirty="0">
                <a:solidFill>
                  <a:srgbClr val="097D45"/>
                </a:solidFill>
                <a:effectLst/>
                <a:latin typeface="ArialNova"/>
              </a:rPr>
              <a:t> </a:t>
            </a:r>
            <a:r>
              <a:rPr lang="fi-FI" sz="2800" b="0" i="0" dirty="0" err="1">
                <a:solidFill>
                  <a:srgbClr val="097D45"/>
                </a:solidFill>
                <a:effectLst/>
                <a:latin typeface="ArialNova"/>
              </a:rPr>
              <a:t>pass</a:t>
            </a:r>
            <a:r>
              <a:rPr lang="fi-FI" sz="2800" b="0" i="0" dirty="0">
                <a:solidFill>
                  <a:srgbClr val="097D45"/>
                </a:solidFill>
                <a:effectLst/>
                <a:latin typeface="ArialNova"/>
              </a:rPr>
              <a:t>-lipuke eli maihinnousukortti, jota tarvitset päästäksesi lentokoneeseen, pidä se ja siihen kiinnitetty matkatavarakuittitarra tallessa koko matkan ajan.</a:t>
            </a:r>
          </a:p>
          <a:p>
            <a:pPr algn="l" rtl="0"/>
            <a:endParaRPr lang="fi-FI" sz="2800" b="0" i="0" dirty="0">
              <a:solidFill>
                <a:srgbClr val="097D45"/>
              </a:solidFill>
              <a:effectLst/>
              <a:latin typeface="ArialNova"/>
            </a:endParaRPr>
          </a:p>
          <a:p>
            <a:pPr algn="l" rtl="0"/>
            <a:r>
              <a:rPr lang="fi-FI" sz="2800" b="0" i="0" dirty="0">
                <a:solidFill>
                  <a:srgbClr val="097D45"/>
                </a:solidFill>
                <a:effectLst/>
                <a:latin typeface="ArialNova"/>
              </a:rPr>
              <a:t>Lähtöselvityksen voi usein tehdä myös etukäteen netissä noin vuorokautta ennen lähtöä. Joudut silti lentokentällä tulostamaan </a:t>
            </a:r>
            <a:r>
              <a:rPr lang="fi-FI" sz="2800" b="0" i="0" dirty="0" err="1">
                <a:solidFill>
                  <a:srgbClr val="097D45"/>
                </a:solidFill>
                <a:effectLst/>
                <a:latin typeface="ArialNova"/>
              </a:rPr>
              <a:t>boarding</a:t>
            </a:r>
            <a:r>
              <a:rPr lang="fi-FI" sz="2800" b="0" i="0" dirty="0">
                <a:solidFill>
                  <a:srgbClr val="097D45"/>
                </a:solidFill>
                <a:effectLst/>
                <a:latin typeface="ArialNova"/>
              </a:rPr>
              <a:t> passin ja matkalaukkulipukkeen automaatilla ja jättämään matkalaukut </a:t>
            </a:r>
            <a:r>
              <a:rPr lang="fi-FI" sz="2800" b="0" i="0" dirty="0" err="1">
                <a:solidFill>
                  <a:srgbClr val="097D45"/>
                </a:solidFill>
                <a:effectLst/>
                <a:latin typeface="ArialNova"/>
              </a:rPr>
              <a:t>drop</a:t>
            </a:r>
            <a:r>
              <a:rPr lang="fi-FI" sz="2800" b="0" i="0" dirty="0">
                <a:solidFill>
                  <a:srgbClr val="097D45"/>
                </a:solidFill>
                <a:effectLst/>
                <a:latin typeface="ArialNova"/>
              </a:rPr>
              <a:t>-in tiskille.</a:t>
            </a:r>
          </a:p>
        </p:txBody>
      </p:sp>
    </p:spTree>
    <p:extLst>
      <p:ext uri="{BB962C8B-B14F-4D97-AF65-F5344CB8AC3E}">
        <p14:creationId xmlns:p14="http://schemas.microsoft.com/office/powerpoint/2010/main" val="1135460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AADA7E47-306B-0D21-F573-7BD6C5E3C776}"/>
              </a:ext>
            </a:extLst>
          </p:cNvPr>
          <p:cNvSpPr txBox="1"/>
          <p:nvPr/>
        </p:nvSpPr>
        <p:spPr>
          <a:xfrm>
            <a:off x="479376" y="476672"/>
            <a:ext cx="9793088" cy="5262979"/>
          </a:xfrm>
          <a:prstGeom prst="rect">
            <a:avLst/>
          </a:prstGeom>
          <a:noFill/>
        </p:spPr>
        <p:txBody>
          <a:bodyPr wrap="square">
            <a:spAutoFit/>
          </a:bodyPr>
          <a:lstStyle/>
          <a:p>
            <a:pPr algn="l" rtl="0"/>
            <a:endParaRPr lang="fi-FI" sz="2400" b="0" i="0" dirty="0">
              <a:solidFill>
                <a:srgbClr val="097D45"/>
              </a:solidFill>
              <a:effectLst/>
              <a:latin typeface="ArialNova"/>
            </a:endParaRPr>
          </a:p>
          <a:p>
            <a:pPr algn="l" rtl="0"/>
            <a:endParaRPr lang="fi-FI" sz="2400" dirty="0">
              <a:solidFill>
                <a:srgbClr val="097D45"/>
              </a:solidFill>
              <a:latin typeface="ArialNova"/>
            </a:endParaRPr>
          </a:p>
          <a:p>
            <a:pPr algn="l" rtl="0"/>
            <a:r>
              <a:rPr lang="fi-FI" sz="2400" b="0" i="0" dirty="0">
                <a:solidFill>
                  <a:srgbClr val="097D45"/>
                </a:solidFill>
                <a:effectLst/>
                <a:latin typeface="ArialNova"/>
              </a:rPr>
              <a:t>Usein myös istumapaikan koneessa voi valita itse lähtöselvityksessä tai etukäteen netissä lentoyhtiön sivulla (saattaa olla maksullista).</a:t>
            </a:r>
          </a:p>
          <a:p>
            <a:pPr algn="l" rtl="0"/>
            <a:endParaRPr lang="fi-FI" sz="2400" b="0" i="0" dirty="0">
              <a:solidFill>
                <a:srgbClr val="097D45"/>
              </a:solidFill>
              <a:effectLst/>
              <a:latin typeface="ArialNova"/>
            </a:endParaRPr>
          </a:p>
          <a:p>
            <a:pPr algn="l" rtl="0"/>
            <a:r>
              <a:rPr lang="fi-FI" sz="2400" b="0" i="0" dirty="0">
                <a:solidFill>
                  <a:srgbClr val="097D45"/>
                </a:solidFill>
                <a:effectLst/>
                <a:latin typeface="ArialNova"/>
              </a:rPr>
              <a:t>Jos lennollasi on välilaskuja, tarkista lähtöselvityksessä, että matkalaukut menevät automaattisesti perille asti.</a:t>
            </a:r>
          </a:p>
          <a:p>
            <a:pPr algn="l" rtl="0"/>
            <a:r>
              <a:rPr lang="fi-FI" sz="2400" b="0" i="0" dirty="0">
                <a:solidFill>
                  <a:srgbClr val="097D45"/>
                </a:solidFill>
                <a:effectLst/>
                <a:latin typeface="ArialNova"/>
              </a:rPr>
              <a:t>Ole erityisen tarkka matkatavaroistasi, lentokentillä on paljon taskuvarkaita ja laukku saattaa kadota tai joku voi laittaa sinne jotain jos et pidä siitä huolta.</a:t>
            </a:r>
          </a:p>
          <a:p>
            <a:pPr algn="l" rtl="0"/>
            <a:endParaRPr lang="fi-FI" sz="2400" b="0" i="0" dirty="0">
              <a:solidFill>
                <a:srgbClr val="097D45"/>
              </a:solidFill>
              <a:effectLst/>
              <a:latin typeface="ArialNova"/>
            </a:endParaRPr>
          </a:p>
          <a:p>
            <a:pPr algn="l" rtl="0"/>
            <a:r>
              <a:rPr lang="fi-FI" sz="2400" b="0" i="0" dirty="0">
                <a:solidFill>
                  <a:srgbClr val="097D45"/>
                </a:solidFill>
                <a:effectLst/>
                <a:latin typeface="ArialNova"/>
              </a:rPr>
              <a:t>Suurimmilla kentillä kävelymatka (tai bussimatka esim. </a:t>
            </a:r>
            <a:r>
              <a:rPr lang="fi-FI" sz="2400" b="0" i="0" dirty="0" err="1">
                <a:solidFill>
                  <a:srgbClr val="097D45"/>
                </a:solidFill>
                <a:effectLst/>
                <a:latin typeface="ArialNova"/>
              </a:rPr>
              <a:t>Heathrow:lla</a:t>
            </a:r>
            <a:r>
              <a:rPr lang="fi-FI" sz="2400" b="0" i="0" dirty="0">
                <a:solidFill>
                  <a:srgbClr val="097D45"/>
                </a:solidFill>
                <a:effectLst/>
                <a:latin typeface="ArialNova"/>
              </a:rPr>
              <a:t>) lähtöportille voi viedä yli puolikin tuntia. </a:t>
            </a:r>
            <a:r>
              <a:rPr lang="fi-FI" sz="2400" b="0" i="0" dirty="0">
                <a:solidFill>
                  <a:srgbClr val="FF0000"/>
                </a:solidFill>
                <a:effectLst/>
                <a:latin typeface="ArialNova"/>
              </a:rPr>
              <a:t>Älä siis </a:t>
            </a:r>
            <a:r>
              <a:rPr lang="fi-FI" sz="2400" b="0" i="0" dirty="0" err="1">
                <a:solidFill>
                  <a:srgbClr val="FF0000"/>
                </a:solidFill>
                <a:effectLst/>
                <a:latin typeface="ArialNova"/>
              </a:rPr>
              <a:t>shoppaile</a:t>
            </a:r>
            <a:r>
              <a:rPr lang="fi-FI" sz="2400" b="0" i="0" dirty="0">
                <a:solidFill>
                  <a:srgbClr val="FF0000"/>
                </a:solidFill>
                <a:effectLst/>
                <a:latin typeface="ArialNova"/>
              </a:rPr>
              <a:t> </a:t>
            </a:r>
            <a:r>
              <a:rPr lang="fi-FI" sz="2400" b="0" i="0" dirty="0" err="1">
                <a:solidFill>
                  <a:srgbClr val="FF0000"/>
                </a:solidFill>
                <a:effectLst/>
                <a:latin typeface="ArialNova"/>
              </a:rPr>
              <a:t>tax</a:t>
            </a:r>
            <a:r>
              <a:rPr lang="fi-FI" sz="2400" b="0" i="0" dirty="0">
                <a:solidFill>
                  <a:srgbClr val="FF0000"/>
                </a:solidFill>
                <a:effectLst/>
                <a:latin typeface="ArialNova"/>
              </a:rPr>
              <a:t> </a:t>
            </a:r>
            <a:r>
              <a:rPr lang="fi-FI" sz="2400" b="0" i="0" dirty="0" err="1">
                <a:solidFill>
                  <a:srgbClr val="FF0000"/>
                </a:solidFill>
                <a:effectLst/>
                <a:latin typeface="ArialNova"/>
              </a:rPr>
              <a:t>freessä</a:t>
            </a:r>
            <a:r>
              <a:rPr lang="fi-FI" sz="2400" b="0" i="0" dirty="0">
                <a:solidFill>
                  <a:srgbClr val="FF0000"/>
                </a:solidFill>
                <a:effectLst/>
                <a:latin typeface="ArialNova"/>
              </a:rPr>
              <a:t> viimeiseen asti vaan etsi ajoissa lähtöportti</a:t>
            </a:r>
            <a:r>
              <a:rPr lang="fi-FI" sz="2400" b="0" i="0" dirty="0">
                <a:solidFill>
                  <a:srgbClr val="097D45"/>
                </a:solidFill>
                <a:effectLst/>
                <a:latin typeface="ArialNova"/>
              </a:rPr>
              <a:t>.</a:t>
            </a:r>
          </a:p>
        </p:txBody>
      </p:sp>
    </p:spTree>
    <p:extLst>
      <p:ext uri="{BB962C8B-B14F-4D97-AF65-F5344CB8AC3E}">
        <p14:creationId xmlns:p14="http://schemas.microsoft.com/office/powerpoint/2010/main" val="393348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91478" y="274638"/>
            <a:ext cx="9697077" cy="5602634"/>
          </a:xfrm>
        </p:spPr>
        <p:txBody>
          <a:bodyPr>
            <a:normAutofit fontScale="90000"/>
          </a:bodyPr>
          <a:lstStyle/>
          <a:p>
            <a:pPr algn="l"/>
            <a:r>
              <a:rPr lang="fi-FI" sz="2800" dirty="0">
                <a:solidFill>
                  <a:srgbClr val="00B050"/>
                </a:solidFill>
                <a:latin typeface="Arial" panose="020B0604020202020204" pitchFamily="34" charset="0"/>
                <a:cs typeface="Arial" panose="020B0604020202020204" pitchFamily="34" charset="0"/>
              </a:rPr>
              <a:t>Moniin kohteisiin lähtee samaan aikaan useampi opiskelija.</a:t>
            </a:r>
            <a:br>
              <a:rPr lang="fi-FI" sz="2800" dirty="0">
                <a:solidFill>
                  <a:srgbClr val="00B050"/>
                </a:solidFill>
                <a:latin typeface="Arial" panose="020B0604020202020204" pitchFamily="34" charset="0"/>
                <a:cs typeface="Arial" panose="020B0604020202020204" pitchFamily="34" charset="0"/>
              </a:rPr>
            </a:br>
            <a:br>
              <a:rPr lang="fi-FI" sz="2800" dirty="0">
                <a:solidFill>
                  <a:srgbClr val="00B050"/>
                </a:solidFill>
                <a:latin typeface="Arial" panose="020B0604020202020204" pitchFamily="34" charset="0"/>
                <a:cs typeface="Arial" panose="020B0604020202020204" pitchFamily="34" charset="0"/>
              </a:rPr>
            </a:br>
            <a:r>
              <a:rPr lang="fi-FI" sz="2800" dirty="0">
                <a:solidFill>
                  <a:srgbClr val="00B050"/>
                </a:solidFill>
                <a:latin typeface="Arial" panose="020B0604020202020204" pitchFamily="34" charset="0"/>
                <a:cs typeface="Arial" panose="020B0604020202020204" pitchFamily="34" charset="0"/>
              </a:rPr>
              <a:t>Kun matkustaa kahdestaan tai ryhmässä voi jakaa niin hyvät kuin huonotkin kokemukset muiden kanssa eikä yksinäisyyden ja epävarmuuden tunne pääse vaivaamaan niin helposti. Yhdessä matkustettaessa on kuitenkin oltava valmis tekemään kompromisseja. </a:t>
            </a:r>
            <a:br>
              <a:rPr lang="fi-FI" sz="2800" dirty="0">
                <a:solidFill>
                  <a:srgbClr val="00B050"/>
                </a:solidFill>
                <a:latin typeface="Arial" panose="020B0604020202020204" pitchFamily="34" charset="0"/>
                <a:cs typeface="Arial" panose="020B0604020202020204" pitchFamily="34" charset="0"/>
              </a:rPr>
            </a:br>
            <a:br>
              <a:rPr lang="fi-FI" sz="2800" dirty="0">
                <a:solidFill>
                  <a:srgbClr val="00B050"/>
                </a:solidFill>
                <a:latin typeface="Arial" panose="020B0604020202020204" pitchFamily="34" charset="0"/>
                <a:cs typeface="Arial" panose="020B0604020202020204" pitchFamily="34" charset="0"/>
              </a:rPr>
            </a:br>
            <a:r>
              <a:rPr lang="fi-FI" sz="2800" dirty="0">
                <a:solidFill>
                  <a:srgbClr val="00B050"/>
                </a:solidFill>
                <a:latin typeface="Arial" panose="020B0604020202020204" pitchFamily="34" charset="0"/>
                <a:cs typeface="Arial" panose="020B0604020202020204" pitchFamily="34" charset="0"/>
              </a:rPr>
              <a:t>Matkustit sitten yksin tai yhdessä, kannattaa matkan suunnittelu ja valmistelu aloittaa hyvissä ajoin, </a:t>
            </a:r>
            <a:r>
              <a:rPr lang="fi-FI" sz="2800" dirty="0" err="1">
                <a:solidFill>
                  <a:srgbClr val="00B050"/>
                </a:solidFill>
                <a:latin typeface="Arial" panose="020B0604020202020204" pitchFamily="34" charset="0"/>
                <a:cs typeface="Arial" panose="020B0604020202020204" pitchFamily="34" charset="0"/>
              </a:rPr>
              <a:t>kv</a:t>
            </a:r>
            <a:r>
              <a:rPr lang="fi-FI" sz="2800" dirty="0">
                <a:solidFill>
                  <a:srgbClr val="00B050"/>
                </a:solidFill>
                <a:latin typeface="Arial" panose="020B0604020202020204" pitchFamily="34" charset="0"/>
                <a:cs typeface="Arial" panose="020B0604020202020204" pitchFamily="34" charset="0"/>
              </a:rPr>
              <a:t>-koordinaattorisi auttaa sinua kaikissa kysymyksissäsi ja valmentaa sinua lähtöön (yleisvalmennus, kohdevalmennus, henkilökohtainen valmennus)</a:t>
            </a:r>
            <a:r>
              <a:rPr lang="fi-FI" sz="2800" dirty="0">
                <a:solidFill>
                  <a:srgbClr val="00B050"/>
                </a:solidFill>
              </a:rPr>
              <a:t>.</a:t>
            </a:r>
            <a:endParaRPr lang="fi-FI" sz="28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764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fontScale="90000"/>
          </a:bodyPr>
          <a:lstStyle/>
          <a:p>
            <a:pPr algn="l" rtl="0"/>
            <a:br>
              <a:rPr lang="fi-FI" sz="3200" b="0" i="0" dirty="0">
                <a:solidFill>
                  <a:srgbClr val="097D45"/>
                </a:solidFill>
                <a:effectLst/>
                <a:latin typeface="ArialNova"/>
              </a:rPr>
            </a:br>
            <a:br>
              <a:rPr lang="fi-FI" sz="3200" b="0" i="0" dirty="0">
                <a:solidFill>
                  <a:srgbClr val="097D45"/>
                </a:solidFill>
                <a:effectLst/>
                <a:latin typeface="ArialNova"/>
              </a:rPr>
            </a:br>
            <a:br>
              <a:rPr lang="fi-FI" sz="3200" b="0" i="0" dirty="0">
                <a:solidFill>
                  <a:srgbClr val="097D45"/>
                </a:solidFill>
                <a:effectLst/>
                <a:latin typeface="ArialNova"/>
              </a:rPr>
            </a:br>
            <a:br>
              <a:rPr lang="fi-FI" sz="3200" b="0" i="0" dirty="0">
                <a:solidFill>
                  <a:srgbClr val="097D45"/>
                </a:solidFill>
                <a:effectLst/>
                <a:latin typeface="ArialNova"/>
              </a:rPr>
            </a:br>
            <a:r>
              <a:rPr lang="fi-FI" sz="3200" b="0" i="0" dirty="0">
                <a:solidFill>
                  <a:srgbClr val="097D45"/>
                </a:solidFill>
                <a:effectLst/>
                <a:latin typeface="ArialNova"/>
              </a:rPr>
              <a:t>Maasta riippuen saatat saada koneessa täytettäväksesi maahantulo- ja tullikaavakkeet. Niitä on saatavilla myös lentokentällä.</a:t>
            </a:r>
            <a:br>
              <a:rPr lang="fi-FI" sz="3200" b="0" i="0" dirty="0">
                <a:solidFill>
                  <a:srgbClr val="097D45"/>
                </a:solidFill>
                <a:effectLst/>
                <a:latin typeface="ArialNova"/>
              </a:rPr>
            </a:br>
            <a:r>
              <a:rPr lang="fi-FI" sz="3200" b="0" i="0" dirty="0">
                <a:solidFill>
                  <a:srgbClr val="097D45"/>
                </a:solidFill>
                <a:effectLst/>
                <a:latin typeface="ArialNova"/>
              </a:rPr>
              <a:t>Lentokentällä sinun tulee ensiksi kävellä rajatarkastukseen ja näyttää passisi. Saatat myös joutua vastaamaan kysymyksiin mikä on matkasi tarkoitus ja kesto ja mikä on osoitteesi kohdemaassa.</a:t>
            </a:r>
            <a:br>
              <a:rPr lang="fi-FI" sz="3200" b="0" i="0" dirty="0">
                <a:solidFill>
                  <a:srgbClr val="097D45"/>
                </a:solidFill>
                <a:effectLst/>
                <a:latin typeface="ArialNova"/>
              </a:rPr>
            </a:br>
            <a:r>
              <a:rPr lang="fi-FI" sz="3200" b="0" i="0" dirty="0">
                <a:solidFill>
                  <a:srgbClr val="097D45"/>
                </a:solidFill>
                <a:effectLst/>
                <a:latin typeface="ArialNova"/>
              </a:rPr>
              <a:t>Raja- ja turvatarkastuksissa käyttäydy ystävällisesti ja rauhallisesti.</a:t>
            </a:r>
            <a:br>
              <a:rPr lang="fi-FI" sz="3200" b="0" i="0" dirty="0">
                <a:solidFill>
                  <a:srgbClr val="097D45"/>
                </a:solidFill>
                <a:effectLst/>
                <a:latin typeface="ArialNova"/>
              </a:rPr>
            </a:br>
            <a:r>
              <a:rPr lang="fi-FI" sz="3200" b="0" i="0" dirty="0">
                <a:solidFill>
                  <a:srgbClr val="097D45"/>
                </a:solidFill>
                <a:effectLst/>
                <a:latin typeface="ArialNova"/>
              </a:rPr>
              <a:t>Hae matkatavarasi matkalaukkuhihnalta. Tarkista laukkusi, että otat oikean.</a:t>
            </a:r>
            <a:br>
              <a:rPr lang="fi-FI" sz="1200" b="0" i="0" dirty="0">
                <a:solidFill>
                  <a:srgbClr val="097D45"/>
                </a:solidFill>
                <a:effectLst/>
                <a:latin typeface="ArialNova"/>
              </a:rPr>
            </a:br>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123992" y="274638"/>
            <a:ext cx="7800528" cy="830997"/>
          </a:xfrm>
          <a:prstGeom prst="rect">
            <a:avLst/>
          </a:prstGeom>
          <a:noFill/>
        </p:spPr>
        <p:txBody>
          <a:bodyPr wrap="square">
            <a:spAutoFit/>
          </a:bodyPr>
          <a:lstStyle/>
          <a:p>
            <a:pPr algn="l" rtl="0"/>
            <a:r>
              <a:rPr lang="sv-SE" sz="4800" dirty="0" err="1">
                <a:solidFill>
                  <a:schemeClr val="bg1"/>
                </a:solidFill>
                <a:highlight>
                  <a:srgbClr val="008000"/>
                </a:highlight>
                <a:latin typeface="ArialNova"/>
              </a:rPr>
              <a:t>Määränpäähän</a:t>
            </a:r>
            <a:r>
              <a:rPr lang="sv-SE" sz="4800" dirty="0">
                <a:solidFill>
                  <a:schemeClr val="bg1"/>
                </a:solidFill>
                <a:highlight>
                  <a:srgbClr val="008000"/>
                </a:highlight>
                <a:latin typeface="ArialNova"/>
              </a:rPr>
              <a:t> </a:t>
            </a:r>
            <a:r>
              <a:rPr lang="sv-SE" sz="4800" dirty="0" err="1">
                <a:solidFill>
                  <a:schemeClr val="bg1"/>
                </a:solidFill>
                <a:highlight>
                  <a:srgbClr val="008000"/>
                </a:highlight>
                <a:latin typeface="ArialNova"/>
              </a:rPr>
              <a:t>saapuminen</a:t>
            </a:r>
            <a:r>
              <a:rPr lang="sv-SE" sz="4800" dirty="0">
                <a:solidFill>
                  <a:schemeClr val="bg1"/>
                </a:solidFill>
                <a:highlight>
                  <a:srgbClr val="008000"/>
                </a:highlight>
                <a:latin typeface="ArialNova"/>
              </a:rPr>
              <a:t> </a:t>
            </a:r>
            <a:endParaRPr lang="sv-SE" sz="4800" b="0" i="0" dirty="0">
              <a:solidFill>
                <a:schemeClr val="bg1"/>
              </a:solidFill>
              <a:effectLst/>
              <a:highlight>
                <a:srgbClr val="008000"/>
              </a:highlight>
              <a:latin typeface="ArialNova"/>
            </a:endParaRPr>
          </a:p>
        </p:txBody>
      </p:sp>
    </p:spTree>
    <p:extLst>
      <p:ext uri="{BB962C8B-B14F-4D97-AF65-F5344CB8AC3E}">
        <p14:creationId xmlns:p14="http://schemas.microsoft.com/office/powerpoint/2010/main" val="4255764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188640"/>
            <a:ext cx="10945216" cy="5688632"/>
          </a:xfrm>
        </p:spPr>
        <p:txBody>
          <a:bodyPr>
            <a:normAutofit fontScale="90000"/>
          </a:bodyPr>
          <a:lstStyle/>
          <a:p>
            <a:pPr algn="l" rtl="0"/>
            <a:br>
              <a:rPr lang="fi-FI" sz="2400" b="0" i="0" dirty="0">
                <a:solidFill>
                  <a:srgbClr val="097D45"/>
                </a:solidFill>
                <a:effectLst/>
                <a:latin typeface="ArialNova"/>
              </a:rPr>
            </a:br>
            <a:br>
              <a:rPr lang="fi-FI" sz="2400" b="0" i="0" dirty="0">
                <a:solidFill>
                  <a:srgbClr val="097D45"/>
                </a:solidFill>
                <a:effectLst/>
                <a:latin typeface="ArialNova"/>
              </a:rPr>
            </a:br>
            <a:br>
              <a:rPr lang="fi-FI" sz="2400" b="0" i="0" dirty="0">
                <a:solidFill>
                  <a:srgbClr val="097D45"/>
                </a:solidFill>
                <a:effectLst/>
                <a:latin typeface="ArialNova"/>
              </a:rPr>
            </a:br>
            <a:br>
              <a:rPr lang="fi-FI" sz="2400" b="0" i="0" dirty="0">
                <a:solidFill>
                  <a:srgbClr val="097D45"/>
                </a:solidFill>
                <a:effectLst/>
                <a:latin typeface="ArialNova"/>
              </a:rPr>
            </a:br>
            <a:br>
              <a:rPr lang="fi-FI" sz="2400" b="0" i="0" dirty="0">
                <a:solidFill>
                  <a:srgbClr val="097D45"/>
                </a:solidFill>
                <a:effectLst/>
                <a:latin typeface="ArialNova"/>
              </a:rPr>
            </a:br>
            <a:r>
              <a:rPr lang="fi-FI" sz="2400" b="0" i="0" dirty="0">
                <a:solidFill>
                  <a:srgbClr val="097D45"/>
                </a:solidFill>
                <a:effectLst/>
                <a:latin typeface="ArialNova"/>
              </a:rPr>
              <a:t>Jos matkatavarasi ovat hukassa tai mennyt väärään kohteeseen, ota yhteys lentoyhtiösi tai lentokentän yleiseen palvelupisteeseen. Joskus matkalaukku voidaan toimittaa kohteeseesi jo seuraavana päivänä tai siinä voi mennä useita päiviä.</a:t>
            </a:r>
            <a:br>
              <a:rPr lang="fi-FI" sz="2400" b="0" i="0" dirty="0">
                <a:solidFill>
                  <a:srgbClr val="097D45"/>
                </a:solidFill>
                <a:effectLst/>
                <a:latin typeface="ArialNova"/>
              </a:rPr>
            </a:br>
            <a:br>
              <a:rPr lang="fi-FI" sz="2400" b="0" i="0" dirty="0">
                <a:solidFill>
                  <a:srgbClr val="097D45"/>
                </a:solidFill>
                <a:effectLst/>
                <a:latin typeface="ArialNova"/>
              </a:rPr>
            </a:br>
            <a:r>
              <a:rPr lang="fi-FI" sz="2400" b="0" i="0" dirty="0">
                <a:solidFill>
                  <a:srgbClr val="097D45"/>
                </a:solidFill>
                <a:effectLst/>
                <a:latin typeface="ArialNova"/>
              </a:rPr>
              <a:t>Jos matkalaukkusi on rikkoutunut tee siitä ilmoitus palvelutiskillä.</a:t>
            </a:r>
            <a:br>
              <a:rPr lang="fi-FI" sz="2400" b="0" i="0" dirty="0">
                <a:solidFill>
                  <a:srgbClr val="097D45"/>
                </a:solidFill>
                <a:effectLst/>
                <a:latin typeface="ArialNova"/>
              </a:rPr>
            </a:br>
            <a:r>
              <a:rPr lang="fi-FI" sz="2400" b="0" i="0" dirty="0" err="1">
                <a:solidFill>
                  <a:srgbClr val="097D45"/>
                </a:solidFill>
                <a:effectLst/>
                <a:latin typeface="ArialNova"/>
              </a:rPr>
              <a:t>Kadoneesta</a:t>
            </a:r>
            <a:r>
              <a:rPr lang="fi-FI" sz="2400" b="0" i="0" dirty="0">
                <a:solidFill>
                  <a:srgbClr val="097D45"/>
                </a:solidFill>
                <a:effectLst/>
                <a:latin typeface="ArialNova"/>
              </a:rPr>
              <a:t> tai rikkoutuneesta matkatavarasta sinulla on yleensä oikeus korvaukseen.</a:t>
            </a:r>
            <a:br>
              <a:rPr lang="fi-FI" sz="2400" b="0" i="0" dirty="0">
                <a:solidFill>
                  <a:srgbClr val="097D45"/>
                </a:solidFill>
                <a:effectLst/>
                <a:latin typeface="ArialNova"/>
              </a:rPr>
            </a:br>
            <a:br>
              <a:rPr lang="fi-FI" sz="2400" b="0" i="0" dirty="0">
                <a:solidFill>
                  <a:srgbClr val="097D45"/>
                </a:solidFill>
                <a:effectLst/>
                <a:latin typeface="ArialNova"/>
              </a:rPr>
            </a:br>
            <a:r>
              <a:rPr lang="fi-FI" sz="2700" b="0" i="0" dirty="0">
                <a:solidFill>
                  <a:srgbClr val="097D45"/>
                </a:solidFill>
                <a:effectLst/>
                <a:latin typeface="ArialNova"/>
              </a:rPr>
              <a:t>Käytä mieluiten julkisia kulkuneuvoja (juna, bussi), jos niitä ei ole tarjolla, varmista, että astut lailliseen taksiin ja sovi hinnasta kuskin kanssa etukäteen.</a:t>
            </a:r>
            <a:br>
              <a:rPr lang="fi-FI" sz="2700" b="0" i="0" dirty="0">
                <a:solidFill>
                  <a:srgbClr val="097D45"/>
                </a:solidFill>
                <a:effectLst/>
                <a:latin typeface="ArialNova"/>
              </a:rPr>
            </a:br>
            <a:br>
              <a:rPr lang="fi-FI" sz="2700" b="0" i="0" dirty="0">
                <a:solidFill>
                  <a:srgbClr val="097D45"/>
                </a:solidFill>
                <a:effectLst/>
                <a:latin typeface="ArialNova"/>
              </a:rPr>
            </a:br>
            <a:r>
              <a:rPr lang="fi-FI" sz="2700" b="1" dirty="0">
                <a:solidFill>
                  <a:srgbClr val="0070C0"/>
                </a:solidFill>
                <a:latin typeface="ArialNova"/>
              </a:rPr>
              <a:t>6. t</a:t>
            </a:r>
            <a:r>
              <a:rPr lang="fi-FI" sz="2700" b="1" i="0" dirty="0">
                <a:solidFill>
                  <a:srgbClr val="0070C0"/>
                </a:solidFill>
                <a:effectLst/>
                <a:latin typeface="ArialNova"/>
              </a:rPr>
              <a:t>ehtävä: </a:t>
            </a:r>
            <a:r>
              <a:rPr lang="fi-FI" sz="2800" b="1" i="0" dirty="0">
                <a:solidFill>
                  <a:srgbClr val="0070C0"/>
                </a:solidFill>
                <a:effectLst/>
                <a:latin typeface="ArialNova"/>
              </a:rPr>
              <a:t>Selvitä etukäteen miten pääset lentokentältä majapaikkaasi kaupungilla ja mitä se suunnilleen maksaa. </a:t>
            </a:r>
            <a:br>
              <a:rPr lang="fi-FI" sz="2800" b="1" i="0" dirty="0">
                <a:solidFill>
                  <a:srgbClr val="0070C0"/>
                </a:solidFill>
                <a:effectLst/>
                <a:latin typeface="ArialNova"/>
              </a:rPr>
            </a:br>
            <a:r>
              <a:rPr lang="fi-FI" sz="2800" b="1" i="0" dirty="0">
                <a:solidFill>
                  <a:srgbClr val="0070C0"/>
                </a:solidFill>
                <a:effectLst/>
                <a:latin typeface="ArialNova"/>
              </a:rPr>
              <a:t>Joissain kohteissamme lentokentällä on vastassa paikallinen yhteyshenkilömme, varmista, että sinulla on tämän henkilön puhelinnumero. Tallenna hänen numeronsa puhelimeesi.</a:t>
            </a:r>
            <a:br>
              <a:rPr lang="fi-FI" sz="2700" b="1" i="0" dirty="0">
                <a:solidFill>
                  <a:srgbClr val="0070C0"/>
                </a:solidFill>
                <a:effectLst/>
                <a:latin typeface="ArialNova"/>
              </a:rPr>
            </a:br>
            <a:br>
              <a:rPr lang="fi-FI" sz="1200" b="0" i="0" dirty="0">
                <a:solidFill>
                  <a:srgbClr val="097D45"/>
                </a:solidFill>
                <a:effectLst/>
                <a:latin typeface="ArialNova"/>
              </a:rPr>
            </a:br>
            <a:br>
              <a:rPr lang="fi-FI" sz="1200" b="0" i="0" dirty="0">
                <a:solidFill>
                  <a:srgbClr val="097D45"/>
                </a:solidFill>
                <a:effectLst/>
                <a:latin typeface="ArialNova"/>
              </a:rPr>
            </a:br>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127448" y="332656"/>
            <a:ext cx="7800528" cy="830997"/>
          </a:xfrm>
          <a:prstGeom prst="rect">
            <a:avLst/>
          </a:prstGeom>
          <a:noFill/>
        </p:spPr>
        <p:txBody>
          <a:bodyPr wrap="square">
            <a:spAutoFit/>
          </a:bodyPr>
          <a:lstStyle/>
          <a:p>
            <a:pPr algn="l" rtl="0"/>
            <a:r>
              <a:rPr lang="sv-SE" sz="4800" dirty="0">
                <a:solidFill>
                  <a:schemeClr val="bg1"/>
                </a:solidFill>
                <a:highlight>
                  <a:srgbClr val="008000"/>
                </a:highlight>
                <a:latin typeface="ArialNova"/>
              </a:rPr>
              <a:t> </a:t>
            </a:r>
            <a:endParaRPr lang="sv-SE" sz="4800" b="0" i="0" dirty="0">
              <a:solidFill>
                <a:schemeClr val="bg1"/>
              </a:solidFill>
              <a:effectLst/>
              <a:highlight>
                <a:srgbClr val="008000"/>
              </a:highlight>
              <a:latin typeface="ArialNova"/>
            </a:endParaRPr>
          </a:p>
        </p:txBody>
      </p:sp>
    </p:spTree>
    <p:extLst>
      <p:ext uri="{BB962C8B-B14F-4D97-AF65-F5344CB8AC3E}">
        <p14:creationId xmlns:p14="http://schemas.microsoft.com/office/powerpoint/2010/main" val="2761052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123992" y="240771"/>
            <a:ext cx="7800528" cy="1569660"/>
          </a:xfrm>
          <a:prstGeom prst="rect">
            <a:avLst/>
          </a:prstGeom>
          <a:noFill/>
        </p:spPr>
        <p:txBody>
          <a:bodyPr wrap="square">
            <a:spAutoFit/>
          </a:bodyPr>
          <a:lstStyle/>
          <a:p>
            <a:pPr algn="l" rtl="0"/>
            <a:r>
              <a:rPr lang="sv-SE" sz="4800" dirty="0" err="1">
                <a:solidFill>
                  <a:schemeClr val="bg1"/>
                </a:solidFill>
                <a:highlight>
                  <a:srgbClr val="008000"/>
                </a:highlight>
                <a:latin typeface="ArialNova"/>
              </a:rPr>
              <a:t>Huoneen</a:t>
            </a:r>
            <a:r>
              <a:rPr lang="sv-SE" sz="4800" dirty="0">
                <a:solidFill>
                  <a:schemeClr val="bg1"/>
                </a:solidFill>
                <a:highlight>
                  <a:srgbClr val="008000"/>
                </a:highlight>
                <a:latin typeface="ArialNova"/>
              </a:rPr>
              <a:t>/</a:t>
            </a:r>
            <a:r>
              <a:rPr lang="sv-SE" sz="4800" dirty="0" err="1">
                <a:solidFill>
                  <a:schemeClr val="bg1"/>
                </a:solidFill>
                <a:highlight>
                  <a:srgbClr val="008000"/>
                </a:highlight>
                <a:latin typeface="ArialNova"/>
              </a:rPr>
              <a:t>asunnon</a:t>
            </a:r>
            <a:r>
              <a:rPr lang="sv-SE" sz="4800" dirty="0">
                <a:solidFill>
                  <a:schemeClr val="bg1"/>
                </a:solidFill>
                <a:highlight>
                  <a:srgbClr val="008000"/>
                </a:highlight>
                <a:latin typeface="ArialNova"/>
              </a:rPr>
              <a:t> </a:t>
            </a:r>
            <a:r>
              <a:rPr lang="sv-SE" sz="4800" dirty="0" err="1">
                <a:solidFill>
                  <a:schemeClr val="bg1"/>
                </a:solidFill>
                <a:highlight>
                  <a:srgbClr val="008000"/>
                </a:highlight>
                <a:latin typeface="ArialNova"/>
              </a:rPr>
              <a:t>turvallisuus</a:t>
            </a:r>
            <a:r>
              <a:rPr lang="sv-SE" sz="4800" dirty="0">
                <a:solidFill>
                  <a:schemeClr val="bg1"/>
                </a:solidFill>
                <a:highlight>
                  <a:srgbClr val="008000"/>
                </a:highlight>
                <a:latin typeface="ArialNova"/>
              </a:rPr>
              <a:t> ja </a:t>
            </a:r>
            <a:r>
              <a:rPr lang="sv-SE" sz="4800" dirty="0" err="1">
                <a:solidFill>
                  <a:schemeClr val="bg1"/>
                </a:solidFill>
                <a:highlight>
                  <a:srgbClr val="008000"/>
                </a:highlight>
                <a:latin typeface="ArialNova"/>
              </a:rPr>
              <a:t>toimivuus</a:t>
            </a:r>
            <a:r>
              <a:rPr lang="sv-SE" sz="4800" dirty="0">
                <a:solidFill>
                  <a:schemeClr val="bg1"/>
                </a:solidFill>
                <a:highlight>
                  <a:srgbClr val="008000"/>
                </a:highlight>
                <a:latin typeface="ArialNova"/>
              </a:rPr>
              <a:t> </a:t>
            </a:r>
            <a:endParaRPr lang="sv-SE" sz="4800" b="0" i="0" dirty="0">
              <a:solidFill>
                <a:schemeClr val="bg1"/>
              </a:solidFill>
              <a:effectLst/>
              <a:highlight>
                <a:srgbClr val="008000"/>
              </a:highlight>
              <a:latin typeface="ArialNova"/>
            </a:endParaRPr>
          </a:p>
        </p:txBody>
      </p:sp>
      <p:sp>
        <p:nvSpPr>
          <p:cNvPr id="9" name="TextBox 8">
            <a:extLst>
              <a:ext uri="{FF2B5EF4-FFF2-40B4-BE49-F238E27FC236}">
                <a16:creationId xmlns:a16="http://schemas.microsoft.com/office/drawing/2014/main" id="{8610796C-B1E0-FA3F-09AC-3042F3FD559E}"/>
              </a:ext>
            </a:extLst>
          </p:cNvPr>
          <p:cNvSpPr txBox="1"/>
          <p:nvPr/>
        </p:nvSpPr>
        <p:spPr>
          <a:xfrm>
            <a:off x="1103445" y="1988840"/>
            <a:ext cx="9264691" cy="4524315"/>
          </a:xfrm>
          <a:prstGeom prst="rect">
            <a:avLst/>
          </a:prstGeom>
          <a:noFill/>
        </p:spPr>
        <p:txBody>
          <a:bodyPr wrap="square">
            <a:spAutoFit/>
          </a:bodyPr>
          <a:lstStyle/>
          <a:p>
            <a:pPr algn="l" rtl="0">
              <a:buFont typeface="Arial" panose="020B0604020202020204" pitchFamily="34" charset="0"/>
              <a:buChar char="•"/>
            </a:pPr>
            <a:r>
              <a:rPr lang="fi-FI" sz="3200" b="0" i="0" dirty="0">
                <a:solidFill>
                  <a:srgbClr val="097D45"/>
                </a:solidFill>
                <a:effectLst/>
                <a:latin typeface="ArialNova"/>
              </a:rPr>
              <a:t>saako oven kunnolla lukittua</a:t>
            </a:r>
          </a:p>
          <a:p>
            <a:pPr algn="l" rtl="0">
              <a:buFont typeface="Arial" panose="020B0604020202020204" pitchFamily="34" charset="0"/>
              <a:buChar char="•"/>
            </a:pPr>
            <a:r>
              <a:rPr lang="fi-FI" sz="3200" b="0" i="0" dirty="0">
                <a:solidFill>
                  <a:srgbClr val="097D45"/>
                </a:solidFill>
                <a:effectLst/>
                <a:latin typeface="ArialNova"/>
              </a:rPr>
              <a:t>saako ikkunan lukittua</a:t>
            </a:r>
          </a:p>
          <a:p>
            <a:pPr algn="l" rtl="0">
              <a:buFont typeface="Arial" panose="020B0604020202020204" pitchFamily="34" charset="0"/>
              <a:buChar char="•"/>
            </a:pPr>
            <a:r>
              <a:rPr lang="fi-FI" sz="3200" b="0" i="0" dirty="0">
                <a:solidFill>
                  <a:srgbClr val="097D45"/>
                </a:solidFill>
                <a:effectLst/>
                <a:latin typeface="ArialNova"/>
              </a:rPr>
              <a:t>toimiiko valot, sähkölaitteet, pistorasiat, mahdollinen tuuletin</a:t>
            </a:r>
          </a:p>
          <a:p>
            <a:pPr algn="l" rtl="0">
              <a:buFont typeface="Arial" panose="020B0604020202020204" pitchFamily="34" charset="0"/>
              <a:buChar char="•"/>
            </a:pPr>
            <a:endParaRPr lang="fi-FI" sz="3200" dirty="0">
              <a:solidFill>
                <a:srgbClr val="097D45"/>
              </a:solidFill>
              <a:latin typeface="ArialNova"/>
            </a:endParaRPr>
          </a:p>
          <a:p>
            <a:pPr>
              <a:buFont typeface="Arial" panose="020B0604020202020204" pitchFamily="34" charset="0"/>
              <a:buChar char="•"/>
            </a:pPr>
            <a:r>
              <a:rPr lang="fi-FI" sz="3200" b="0" i="0" dirty="0">
                <a:solidFill>
                  <a:srgbClr val="097D45"/>
                </a:solidFill>
                <a:effectLst/>
                <a:latin typeface="ArialNova"/>
              </a:rPr>
              <a:t>tuleeko hanoista lämmintä vettä (joissain maissa lämmintä vettä rajoitetaan, joten suihkussa on oltava nopea, esim. </a:t>
            </a:r>
            <a:r>
              <a:rPr lang="fi-FI" sz="3200" dirty="0">
                <a:solidFill>
                  <a:srgbClr val="097D45"/>
                </a:solidFill>
                <a:latin typeface="ArialNova"/>
              </a:rPr>
              <a:t>Italia</a:t>
            </a:r>
            <a:r>
              <a:rPr lang="fi-FI" sz="3200" b="0" i="0" dirty="0">
                <a:solidFill>
                  <a:srgbClr val="097D45"/>
                </a:solidFill>
                <a:effectLst/>
                <a:latin typeface="ArialNova"/>
              </a:rPr>
              <a:t>)</a:t>
            </a:r>
          </a:p>
          <a:p>
            <a:pPr algn="l" rtl="0">
              <a:buFont typeface="Arial" panose="020B0604020202020204" pitchFamily="34" charset="0"/>
              <a:buChar char="•"/>
            </a:pPr>
            <a:endParaRPr lang="fi-FI" sz="3200" b="0" i="0" dirty="0">
              <a:solidFill>
                <a:srgbClr val="097D45"/>
              </a:solidFill>
              <a:effectLst/>
              <a:latin typeface="ArialNova"/>
            </a:endParaRPr>
          </a:p>
        </p:txBody>
      </p:sp>
    </p:spTree>
    <p:extLst>
      <p:ext uri="{BB962C8B-B14F-4D97-AF65-F5344CB8AC3E}">
        <p14:creationId xmlns:p14="http://schemas.microsoft.com/office/powerpoint/2010/main" val="3138198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B87EEA5F-81A5-0C52-EAD8-2A64F2C525E6}"/>
              </a:ext>
            </a:extLst>
          </p:cNvPr>
          <p:cNvSpPr txBox="1"/>
          <p:nvPr/>
        </p:nvSpPr>
        <p:spPr>
          <a:xfrm>
            <a:off x="551384" y="188640"/>
            <a:ext cx="10369152" cy="5262979"/>
          </a:xfrm>
          <a:prstGeom prst="rect">
            <a:avLst/>
          </a:prstGeom>
          <a:noFill/>
        </p:spPr>
        <p:txBody>
          <a:bodyPr wrap="square">
            <a:spAutoFit/>
          </a:bodyPr>
          <a:lstStyle/>
          <a:p>
            <a:pPr algn="l" rtl="0"/>
            <a:r>
              <a:rPr lang="fi-FI" sz="2400" b="0" i="0" dirty="0">
                <a:solidFill>
                  <a:srgbClr val="097D45"/>
                </a:solidFill>
                <a:effectLst/>
                <a:latin typeface="ArialNova"/>
              </a:rPr>
              <a:t>Kun saavut majapaikkaasi (huone asuntolassa tai jaetussa huoneistossa, </a:t>
            </a:r>
            <a:r>
              <a:rPr lang="fi-FI" sz="2400" b="0" i="0" dirty="0" err="1">
                <a:solidFill>
                  <a:srgbClr val="097D45"/>
                </a:solidFill>
                <a:effectLst/>
                <a:latin typeface="ArialNova"/>
              </a:rPr>
              <a:t>hostellissa</a:t>
            </a:r>
            <a:r>
              <a:rPr lang="fi-FI" sz="2400" b="0" i="0" dirty="0">
                <a:solidFill>
                  <a:srgbClr val="097D45"/>
                </a:solidFill>
                <a:effectLst/>
                <a:latin typeface="ArialNova"/>
              </a:rPr>
              <a:t>, hotellissa tai isäntäperheessä), tarkista, että huone on turvallinen ja toimiva:</a:t>
            </a:r>
          </a:p>
          <a:p>
            <a:pPr algn="l" rtl="0"/>
            <a:endParaRPr lang="fi-FI" sz="2400" dirty="0">
              <a:solidFill>
                <a:srgbClr val="097D45"/>
              </a:solidFill>
              <a:latin typeface="ArialNova"/>
            </a:endParaRPr>
          </a:p>
          <a:p>
            <a:pPr algn="l" rtl="0">
              <a:buFont typeface="Arial" panose="020B0604020202020204" pitchFamily="34" charset="0"/>
              <a:buChar char="•"/>
            </a:pPr>
            <a:r>
              <a:rPr lang="fi-FI" sz="2400" b="0" i="0" dirty="0">
                <a:solidFill>
                  <a:srgbClr val="097D45"/>
                </a:solidFill>
                <a:effectLst/>
                <a:latin typeface="ArialNova"/>
              </a:rPr>
              <a:t>onko huoneessa hyttysiä (esim. Tansania) tai muita hyönteisiä</a:t>
            </a:r>
          </a:p>
          <a:p>
            <a:pPr algn="l" rtl="0">
              <a:buFont typeface="Arial" panose="020B0604020202020204" pitchFamily="34" charset="0"/>
              <a:buChar char="•"/>
            </a:pPr>
            <a:r>
              <a:rPr lang="fi-FI" sz="2400" b="0" i="0" dirty="0">
                <a:solidFill>
                  <a:srgbClr val="097D45"/>
                </a:solidFill>
                <a:effectLst/>
                <a:latin typeface="ArialNova"/>
              </a:rPr>
              <a:t>arvotavarat ja asiakirjat kannattaa säilyttää tallelokerossa tai lukitussa matkalaukussa ja huoneen ovi lukittuna.</a:t>
            </a:r>
          </a:p>
          <a:p>
            <a:pPr algn="l" rtl="0">
              <a:buFont typeface="Arial" panose="020B0604020202020204" pitchFamily="34" charset="0"/>
              <a:buChar char="•"/>
            </a:pPr>
            <a:r>
              <a:rPr lang="fi-FI" sz="2400" dirty="0">
                <a:solidFill>
                  <a:srgbClr val="FF0000"/>
                </a:solidFill>
                <a:latin typeface="ArialNova"/>
              </a:rPr>
              <a:t>Selvitä lämmityssysteemi (vastaanottavan tahon kanssa, ettei tule yllätyksiä lämmityksen kulutuksen suhteen)</a:t>
            </a:r>
          </a:p>
          <a:p>
            <a:pPr algn="l" rtl="0">
              <a:buFont typeface="Arial" panose="020B0604020202020204" pitchFamily="34" charset="0"/>
              <a:buChar char="•"/>
            </a:pPr>
            <a:r>
              <a:rPr lang="fi-FI" sz="2400" b="0" i="0" dirty="0">
                <a:solidFill>
                  <a:srgbClr val="097D45"/>
                </a:solidFill>
                <a:effectLst/>
                <a:latin typeface="ArialNova"/>
              </a:rPr>
              <a:t>Voit joutua korvaamaan rikki menneet asiat huoneessa/ huoneistossa, joten huomauta heti valmiiksi rikkinäisistä asioista</a:t>
            </a:r>
          </a:p>
          <a:p>
            <a:pPr algn="l" rtl="0">
              <a:buFont typeface="Arial" panose="020B0604020202020204" pitchFamily="34" charset="0"/>
              <a:buChar char="•"/>
            </a:pPr>
            <a:r>
              <a:rPr lang="fi-FI" sz="2400" b="0" i="0" dirty="0">
                <a:solidFill>
                  <a:srgbClr val="FF0000"/>
                </a:solidFill>
                <a:effectLst/>
                <a:latin typeface="ArialNova"/>
              </a:rPr>
              <a:t>Siivoa huone hyvin lähtiessäsi äläkä jätä sinne mitään omia tavaroitasi vaikket tarvitsisikaan niitä enää</a:t>
            </a:r>
          </a:p>
          <a:p>
            <a:pPr algn="l" rtl="0">
              <a:buFont typeface="Arial" panose="020B0604020202020204" pitchFamily="34" charset="0"/>
              <a:buChar char="•"/>
            </a:pPr>
            <a:endParaRPr lang="fi-FI" sz="2400" b="0" i="0" dirty="0">
              <a:solidFill>
                <a:srgbClr val="097D45"/>
              </a:solidFill>
              <a:effectLst/>
              <a:latin typeface="ArialNova"/>
            </a:endParaRPr>
          </a:p>
        </p:txBody>
      </p:sp>
    </p:spTree>
    <p:extLst>
      <p:ext uri="{BB962C8B-B14F-4D97-AF65-F5344CB8AC3E}">
        <p14:creationId xmlns:p14="http://schemas.microsoft.com/office/powerpoint/2010/main" val="3539982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609600" y="240771"/>
            <a:ext cx="10972800" cy="1143000"/>
          </a:xfrm>
        </p:spPr>
        <p:txBody>
          <a:bodyPr>
            <a:normAutofit/>
          </a:bodyPr>
          <a:lstStyle/>
          <a:p>
            <a:pPr algn="l" rtl="0"/>
            <a:br>
              <a:rPr lang="fi-FI" sz="3100" b="0" i="0" dirty="0">
                <a:solidFill>
                  <a:srgbClr val="097D45"/>
                </a:solidFill>
                <a:effectLst/>
                <a:latin typeface="ArialNova"/>
              </a:rPr>
            </a:br>
            <a:endParaRPr lang="fi-FI" sz="3100" dirty="0"/>
          </a:p>
        </p:txBody>
      </p:sp>
      <p:sp>
        <p:nvSpPr>
          <p:cNvPr id="3" name="Text Placeholder 2">
            <a:extLst>
              <a:ext uri="{FF2B5EF4-FFF2-40B4-BE49-F238E27FC236}">
                <a16:creationId xmlns:a16="http://schemas.microsoft.com/office/drawing/2014/main" id="{C9579B17-52F2-4DEE-9941-209EF86B550B}"/>
              </a:ext>
            </a:extLst>
          </p:cNvPr>
          <p:cNvSpPr>
            <a:spLocks noGrp="1"/>
          </p:cNvSpPr>
          <p:nvPr>
            <p:ph type="body" idx="1"/>
          </p:nvPr>
        </p:nvSpPr>
        <p:spPr/>
        <p:txBody>
          <a:bodyPr>
            <a:normAutofit fontScale="25000" lnSpcReduction="20000"/>
          </a:bodyPr>
          <a:lstStyle/>
          <a:p>
            <a:endParaRPr lang="fi-FI"/>
          </a:p>
        </p:txBody>
      </p:sp>
      <p:pic>
        <p:nvPicPr>
          <p:cNvPr id="10" name="Content Placeholder 9" descr="A crowd of people crossing a street&#10;&#10;Description automatically generated">
            <a:extLst>
              <a:ext uri="{FF2B5EF4-FFF2-40B4-BE49-F238E27FC236}">
                <a16:creationId xmlns:a16="http://schemas.microsoft.com/office/drawing/2014/main" id="{8E334230-BBA2-F066-781E-9E105BFE2A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1535113"/>
            <a:ext cx="5386388" cy="4399647"/>
          </a:xfrm>
        </p:spPr>
      </p:pic>
      <p:sp>
        <p:nvSpPr>
          <p:cNvPr id="6" name="Text Placeholder 5">
            <a:extLst>
              <a:ext uri="{FF2B5EF4-FFF2-40B4-BE49-F238E27FC236}">
                <a16:creationId xmlns:a16="http://schemas.microsoft.com/office/drawing/2014/main" id="{76D1A587-5366-C350-FF8C-F52ADCFE6B0A}"/>
              </a:ext>
            </a:extLst>
          </p:cNvPr>
          <p:cNvSpPr>
            <a:spLocks noGrp="1"/>
          </p:cNvSpPr>
          <p:nvPr>
            <p:ph type="body" sz="quarter" idx="3"/>
          </p:nvPr>
        </p:nvSpPr>
        <p:spPr>
          <a:xfrm flipH="1" flipV="1">
            <a:off x="5995989" y="1451505"/>
            <a:ext cx="197380" cy="83608"/>
          </a:xfrm>
        </p:spPr>
        <p:txBody>
          <a:bodyPr>
            <a:normAutofit fontScale="25000" lnSpcReduction="20000"/>
          </a:bodyPr>
          <a:lstStyle/>
          <a:p>
            <a:endParaRPr lang="fi-FI" dirty="0"/>
          </a:p>
        </p:txBody>
      </p:sp>
      <p:graphicFrame>
        <p:nvGraphicFramePr>
          <p:cNvPr id="14" name="Content Placeholder 7">
            <a:extLst>
              <a:ext uri="{FF2B5EF4-FFF2-40B4-BE49-F238E27FC236}">
                <a16:creationId xmlns:a16="http://schemas.microsoft.com/office/drawing/2014/main" id="{03DBFD04-0806-50D6-35FD-7233E05DA041}"/>
              </a:ext>
            </a:extLst>
          </p:cNvPr>
          <p:cNvGraphicFramePr>
            <a:graphicFrameLocks noGrp="1"/>
          </p:cNvGraphicFramePr>
          <p:nvPr>
            <p:ph sz="quarter" idx="4"/>
          </p:nvPr>
        </p:nvGraphicFramePr>
        <p:xfrm>
          <a:off x="6193368" y="1602847"/>
          <a:ext cx="5389033" cy="452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CA5AA05-5788-DB82-B5CC-B8CD597A5005}"/>
              </a:ext>
            </a:extLst>
          </p:cNvPr>
          <p:cNvSpPr txBox="1"/>
          <p:nvPr/>
        </p:nvSpPr>
        <p:spPr>
          <a:xfrm>
            <a:off x="1123992" y="240771"/>
            <a:ext cx="9724536" cy="830997"/>
          </a:xfrm>
          <a:prstGeom prst="rect">
            <a:avLst/>
          </a:prstGeom>
          <a:noFill/>
        </p:spPr>
        <p:txBody>
          <a:bodyPr wrap="square">
            <a:spAutoFit/>
          </a:bodyPr>
          <a:lstStyle/>
          <a:p>
            <a:pPr algn="l" rtl="0"/>
            <a:r>
              <a:rPr lang="sv-SE" sz="4800" dirty="0" err="1">
                <a:solidFill>
                  <a:schemeClr val="bg1"/>
                </a:solidFill>
                <a:highlight>
                  <a:srgbClr val="008000"/>
                </a:highlight>
                <a:latin typeface="ArialNova"/>
              </a:rPr>
              <a:t>Liikkuminen</a:t>
            </a:r>
            <a:r>
              <a:rPr lang="sv-SE" sz="4800" dirty="0">
                <a:solidFill>
                  <a:schemeClr val="bg1"/>
                </a:solidFill>
                <a:highlight>
                  <a:srgbClr val="008000"/>
                </a:highlight>
                <a:latin typeface="ArialNova"/>
              </a:rPr>
              <a:t> ja </a:t>
            </a:r>
            <a:r>
              <a:rPr lang="sv-SE" sz="4800" dirty="0" err="1">
                <a:solidFill>
                  <a:schemeClr val="bg1"/>
                </a:solidFill>
                <a:highlight>
                  <a:srgbClr val="008000"/>
                </a:highlight>
                <a:latin typeface="ArialNova"/>
              </a:rPr>
              <a:t>liikenne</a:t>
            </a:r>
            <a:r>
              <a:rPr lang="sv-SE" sz="4800" dirty="0">
                <a:solidFill>
                  <a:schemeClr val="bg1"/>
                </a:solidFill>
                <a:highlight>
                  <a:srgbClr val="008000"/>
                </a:highlight>
                <a:latin typeface="ArialNova"/>
              </a:rPr>
              <a:t> </a:t>
            </a:r>
            <a:r>
              <a:rPr lang="sv-SE" sz="4800" dirty="0" err="1">
                <a:solidFill>
                  <a:schemeClr val="bg1"/>
                </a:solidFill>
                <a:highlight>
                  <a:srgbClr val="008000"/>
                </a:highlight>
                <a:latin typeface="ArialNova"/>
              </a:rPr>
              <a:t>kohteessa</a:t>
            </a:r>
            <a:r>
              <a:rPr lang="sv-SE" sz="4800" dirty="0">
                <a:solidFill>
                  <a:schemeClr val="bg1"/>
                </a:solidFill>
                <a:highlight>
                  <a:srgbClr val="008000"/>
                </a:highlight>
                <a:latin typeface="ArialNova"/>
              </a:rPr>
              <a:t> </a:t>
            </a:r>
            <a:endParaRPr lang="sv-SE" sz="4800" b="0" i="0" dirty="0">
              <a:solidFill>
                <a:schemeClr val="bg1"/>
              </a:solidFill>
              <a:effectLst/>
              <a:highlight>
                <a:srgbClr val="008000"/>
              </a:highlight>
              <a:latin typeface="ArialNova"/>
            </a:endParaRPr>
          </a:p>
        </p:txBody>
      </p:sp>
    </p:spTree>
    <p:extLst>
      <p:ext uri="{BB962C8B-B14F-4D97-AF65-F5344CB8AC3E}">
        <p14:creationId xmlns:p14="http://schemas.microsoft.com/office/powerpoint/2010/main" val="1521677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609601" y="1435100"/>
            <a:ext cx="4011084" cy="4802211"/>
          </a:xfrm>
        </p:spPr>
        <p:txBody>
          <a:bodyPr>
            <a:normAutofit/>
          </a:bodyPr>
          <a:lstStyle/>
          <a:p>
            <a:pPr algn="l" rtl="0"/>
            <a:br>
              <a:rPr lang="fi-FI" sz="3100" b="0" i="0" dirty="0">
                <a:solidFill>
                  <a:srgbClr val="097D45"/>
                </a:solidFill>
                <a:effectLst/>
                <a:latin typeface="ArialNova"/>
              </a:rPr>
            </a:br>
            <a:endParaRPr lang="fi-FI" sz="3100" dirty="0"/>
          </a:p>
        </p:txBody>
      </p:sp>
      <p:sp>
        <p:nvSpPr>
          <p:cNvPr id="3" name="Content Placeholder 2">
            <a:extLst>
              <a:ext uri="{FF2B5EF4-FFF2-40B4-BE49-F238E27FC236}">
                <a16:creationId xmlns:a16="http://schemas.microsoft.com/office/drawing/2014/main" id="{4BA46942-C12D-18F0-8429-960584D05360}"/>
              </a:ext>
            </a:extLst>
          </p:cNvPr>
          <p:cNvSpPr>
            <a:spLocks noGrp="1"/>
          </p:cNvSpPr>
          <p:nvPr>
            <p:ph idx="1"/>
          </p:nvPr>
        </p:nvSpPr>
        <p:spPr>
          <a:xfrm>
            <a:off x="4766733" y="980728"/>
            <a:ext cx="6815667" cy="5145436"/>
          </a:xfrm>
        </p:spPr>
        <p:txBody>
          <a:bodyPr>
            <a:normAutofit fontScale="25000" lnSpcReduction="20000"/>
          </a:bodyPr>
          <a:lstStyle/>
          <a:p>
            <a:pPr algn="l" rtl="0">
              <a:buFont typeface="Arial" panose="020B0604020202020204" pitchFamily="34" charset="0"/>
              <a:buChar char="•"/>
            </a:pPr>
            <a:r>
              <a:rPr lang="fi-FI" sz="3400" b="0" i="0" dirty="0">
                <a:solidFill>
                  <a:srgbClr val="097D45"/>
                </a:solidFill>
                <a:effectLst/>
                <a:latin typeface="ArialNova"/>
              </a:rPr>
              <a:t>Katso ennen ensimmäistä työpäivää etukäteen reitti asunnolta työpaikalle/ yhteistyöoppilaitokseen. </a:t>
            </a:r>
          </a:p>
          <a:p>
            <a:pPr algn="l" rtl="0">
              <a:buFont typeface="Arial" panose="020B0604020202020204" pitchFamily="34" charset="0"/>
              <a:buChar char="•"/>
            </a:pPr>
            <a:endParaRPr lang="fi-FI" sz="3400" b="1" dirty="0">
              <a:solidFill>
                <a:srgbClr val="097D45"/>
              </a:solidFill>
              <a:latin typeface="ArialNova-Bold"/>
            </a:endParaRPr>
          </a:p>
          <a:p>
            <a:pPr algn="l" rtl="0">
              <a:buFont typeface="Arial" panose="020B0604020202020204" pitchFamily="34" charset="0"/>
              <a:buChar char="•"/>
            </a:pPr>
            <a:r>
              <a:rPr lang="fi-FI" sz="3400" b="0" i="0" dirty="0">
                <a:solidFill>
                  <a:srgbClr val="097D45"/>
                </a:solidFill>
                <a:effectLst/>
                <a:latin typeface="ArialNova"/>
              </a:rPr>
              <a:t>Voit viedä työpaikalle </a:t>
            </a:r>
            <a:r>
              <a:rPr lang="fi-FI" sz="3400" dirty="0">
                <a:solidFill>
                  <a:srgbClr val="097D45"/>
                </a:solidFill>
                <a:latin typeface="ArialNova"/>
              </a:rPr>
              <a:t>oppilaitoksemme</a:t>
            </a:r>
            <a:r>
              <a:rPr lang="fi-FI" sz="3400" b="0" i="0" dirty="0">
                <a:solidFill>
                  <a:srgbClr val="097D45"/>
                </a:solidFill>
                <a:effectLst/>
                <a:latin typeface="ArialNova"/>
              </a:rPr>
              <a:t> englanninkielisen esitteen. Lisäksi voit viedä vaikkapa suklaarasian lentokentältä tai muun pienen tuliaisen. </a:t>
            </a:r>
          </a:p>
          <a:p>
            <a:pPr algn="l" rtl="0">
              <a:buFont typeface="Arial" panose="020B0604020202020204" pitchFamily="34" charset="0"/>
              <a:buChar char="•"/>
            </a:pPr>
            <a:endParaRPr lang="fi-FI" sz="3400" dirty="0">
              <a:solidFill>
                <a:srgbClr val="097D45"/>
              </a:solidFill>
              <a:latin typeface="ArialNova"/>
            </a:endParaRPr>
          </a:p>
          <a:p>
            <a:pPr algn="l" rtl="0">
              <a:buFont typeface="Arial" panose="020B0604020202020204" pitchFamily="34" charset="0"/>
              <a:buChar char="•"/>
            </a:pPr>
            <a:r>
              <a:rPr lang="fi-FI" sz="3400" b="0" i="0" dirty="0">
                <a:solidFill>
                  <a:srgbClr val="097D45"/>
                </a:solidFill>
                <a:effectLst/>
                <a:latin typeface="ArialNova"/>
              </a:rPr>
              <a:t>Muista, että hyvän ensivaikutelman antaminen on tärkeää: siisti ulkoasu ja pukeutuminen sekä kohteliaisuus ja reipas tervehtiminen! </a:t>
            </a:r>
          </a:p>
          <a:p>
            <a:pPr algn="l" rtl="0">
              <a:buFont typeface="Arial" panose="020B0604020202020204" pitchFamily="34" charset="0"/>
              <a:buChar char="•"/>
            </a:pPr>
            <a:endParaRPr lang="fi-FI" sz="3400" dirty="0">
              <a:solidFill>
                <a:srgbClr val="097D45"/>
              </a:solidFill>
              <a:latin typeface="ArialNova"/>
            </a:endParaRPr>
          </a:p>
          <a:p>
            <a:pPr algn="l" rtl="0"/>
            <a:endParaRPr lang="fi-FI" sz="3400" b="0" i="0" dirty="0">
              <a:solidFill>
                <a:srgbClr val="097D45"/>
              </a:solidFill>
              <a:effectLst/>
              <a:latin typeface="ArialNova"/>
            </a:endParaRPr>
          </a:p>
          <a:p>
            <a:pPr algn="l" rtl="0">
              <a:buFont typeface="Arial" panose="020B0604020202020204" pitchFamily="34" charset="0"/>
              <a:buChar char="•"/>
            </a:pPr>
            <a:r>
              <a:rPr lang="fi-FI" sz="3400" b="0" i="0" dirty="0">
                <a:solidFill>
                  <a:srgbClr val="097D45"/>
                </a:solidFill>
                <a:effectLst/>
                <a:latin typeface="ArialNova"/>
              </a:rPr>
              <a:t>Valmistaudu kertomaan itsestäsi, kotipaikkakunnastasi, opinnoistasi ja Suomesta.</a:t>
            </a:r>
          </a:p>
          <a:p>
            <a:pPr algn="l" rtl="0">
              <a:buFont typeface="Arial" panose="020B0604020202020204" pitchFamily="34" charset="0"/>
              <a:buChar char="•"/>
            </a:pPr>
            <a:endParaRPr lang="fi-FI" sz="3400" dirty="0">
              <a:solidFill>
                <a:srgbClr val="097D45"/>
              </a:solidFill>
              <a:latin typeface="ArialNova"/>
            </a:endParaRPr>
          </a:p>
          <a:p>
            <a:pPr algn="l" rtl="0">
              <a:buFont typeface="Arial" panose="020B0604020202020204" pitchFamily="34" charset="0"/>
              <a:buChar char="•"/>
            </a:pPr>
            <a:r>
              <a:rPr lang="fi-FI" sz="3400" b="0" i="0" dirty="0">
                <a:solidFill>
                  <a:srgbClr val="097D45"/>
                </a:solidFill>
                <a:effectLst/>
                <a:latin typeface="ArialNova"/>
              </a:rPr>
              <a:t>Tarkista tuleeko sinulla olla mukana omat työvaatteet/varusteet</a:t>
            </a:r>
          </a:p>
          <a:p>
            <a:pPr algn="l" rtl="0">
              <a:buFont typeface="Arial" panose="020B0604020202020204" pitchFamily="34" charset="0"/>
              <a:buChar char="•"/>
            </a:pPr>
            <a:endParaRPr lang="fi-FI" sz="3400" dirty="0">
              <a:solidFill>
                <a:srgbClr val="097D45"/>
              </a:solidFill>
              <a:latin typeface="ArialNova"/>
            </a:endParaRPr>
          </a:p>
          <a:p>
            <a:pPr algn="l" rtl="0">
              <a:buFont typeface="Arial" panose="020B0604020202020204" pitchFamily="34" charset="0"/>
              <a:buChar char="•"/>
            </a:pPr>
            <a:r>
              <a:rPr lang="fi-FI" sz="3400" b="0" i="0" dirty="0">
                <a:solidFill>
                  <a:srgbClr val="097D45"/>
                </a:solidFill>
                <a:effectLst/>
                <a:latin typeface="ArialNova"/>
              </a:rPr>
              <a:t>Työajat työssäoppimisjaksolla ovat paikkakohtaiset etkä välttämättä noudata samanlaisia työaikoja kuin Suomessa, tarkista ne ennen työn aloittamista. Myöskään loma-ajat eivät pääsääntöisesti mene Suomen mukaisesti. </a:t>
            </a:r>
          </a:p>
          <a:p>
            <a:pPr algn="l" rtl="0">
              <a:buFont typeface="Arial" panose="020B0604020202020204" pitchFamily="34" charset="0"/>
              <a:buChar char="•"/>
            </a:pPr>
            <a:r>
              <a:rPr lang="fi-FI" sz="3400" b="0" i="0" dirty="0">
                <a:solidFill>
                  <a:srgbClr val="097D45"/>
                </a:solidFill>
                <a:effectLst/>
                <a:latin typeface="ArialNova"/>
              </a:rPr>
              <a:t>Työpäivään kuuluu yleensä vain yksi lyhyehkö tauko, voit ottaa eväät mukaan työpaikalle tarvittaessa.</a:t>
            </a:r>
          </a:p>
          <a:p>
            <a:pPr algn="l" rtl="0">
              <a:buFont typeface="Arial" panose="020B0604020202020204" pitchFamily="34" charset="0"/>
              <a:buChar char="•"/>
            </a:pPr>
            <a:endParaRPr lang="fi-FI" sz="3400" dirty="0">
              <a:solidFill>
                <a:srgbClr val="0070C0"/>
              </a:solidFill>
              <a:latin typeface="ArialNova"/>
            </a:endParaRPr>
          </a:p>
          <a:p>
            <a:pPr algn="l" rtl="0">
              <a:buFont typeface="Arial" panose="020B0604020202020204" pitchFamily="34" charset="0"/>
              <a:buChar char="•"/>
            </a:pPr>
            <a:r>
              <a:rPr lang="fi-FI" sz="8000" b="1" dirty="0">
                <a:solidFill>
                  <a:srgbClr val="0070C0"/>
                </a:solidFill>
                <a:latin typeface="ArialNova"/>
              </a:rPr>
              <a:t>7</a:t>
            </a:r>
            <a:r>
              <a:rPr lang="fi-FI" sz="8000" b="1" i="0" dirty="0">
                <a:solidFill>
                  <a:srgbClr val="0070C0"/>
                </a:solidFill>
                <a:effectLst/>
                <a:latin typeface="ArialNova"/>
              </a:rPr>
              <a:t> a) SMALL TALK TESTI : </a:t>
            </a:r>
            <a:r>
              <a:rPr lang="en-US" sz="9600" dirty="0">
                <a:hlinkClick r:id="rId2"/>
              </a:rPr>
              <a:t>RULES FOR SMALL TALK: True or false. Is the statement small talk or not? (office.com)</a:t>
            </a:r>
            <a:endParaRPr lang="fi-FI" sz="9600" b="1" i="0" dirty="0">
              <a:solidFill>
                <a:srgbClr val="0070C0"/>
              </a:solidFill>
              <a:effectLst/>
              <a:latin typeface="ArialNova"/>
            </a:endParaRPr>
          </a:p>
          <a:p>
            <a:pPr algn="l" rtl="0">
              <a:buFont typeface="Arial" panose="020B0604020202020204" pitchFamily="34" charset="0"/>
              <a:buChar char="•"/>
            </a:pPr>
            <a:endParaRPr lang="fi-FI" sz="3400" dirty="0">
              <a:solidFill>
                <a:srgbClr val="097D45"/>
              </a:solidFill>
              <a:latin typeface="ArialNova"/>
            </a:endParaRPr>
          </a:p>
          <a:p>
            <a:pPr algn="l" rtl="0">
              <a:buFont typeface="Arial" panose="020B0604020202020204" pitchFamily="34" charset="0"/>
              <a:buChar char="•"/>
            </a:pPr>
            <a:r>
              <a:rPr lang="fi-FI" sz="8000" b="1" dirty="0">
                <a:solidFill>
                  <a:srgbClr val="0070C0"/>
                </a:solidFill>
                <a:latin typeface="ArialNova"/>
              </a:rPr>
              <a:t>7 b) RYHMÄAKTIVITEETTI</a:t>
            </a:r>
            <a:r>
              <a:rPr lang="fi-FI" sz="8000" b="1" i="0" dirty="0">
                <a:solidFill>
                  <a:srgbClr val="0070C0"/>
                </a:solidFill>
                <a:effectLst/>
                <a:latin typeface="ArialNova"/>
              </a:rPr>
              <a:t>: Olet </a:t>
            </a:r>
            <a:r>
              <a:rPr lang="fi-FI" sz="8000" b="1" i="0" dirty="0" err="1">
                <a:solidFill>
                  <a:srgbClr val="0070C0"/>
                </a:solidFill>
                <a:effectLst/>
                <a:latin typeface="ArialNova"/>
              </a:rPr>
              <a:t>Gettogether</a:t>
            </a:r>
            <a:r>
              <a:rPr lang="fi-FI" sz="8000" b="1" i="0" dirty="0">
                <a:solidFill>
                  <a:srgbClr val="0070C0"/>
                </a:solidFill>
                <a:effectLst/>
                <a:latin typeface="ArialNova"/>
              </a:rPr>
              <a:t> –juhlassa. </a:t>
            </a:r>
            <a:r>
              <a:rPr lang="fi-FI" sz="8000" b="1" dirty="0">
                <a:solidFill>
                  <a:srgbClr val="0070C0"/>
                </a:solidFill>
                <a:latin typeface="ArialNova"/>
              </a:rPr>
              <a:t>Kiertele tutustumassa muihin. Puolet ovat vaihto-opiskelijoita ja juuri saapuneet Suomeen ja puolet lähdössä omaan vaihto-kohteeseensa. Small </a:t>
            </a:r>
            <a:r>
              <a:rPr lang="fi-FI" sz="8000" b="1" dirty="0" err="1">
                <a:solidFill>
                  <a:srgbClr val="0070C0"/>
                </a:solidFill>
                <a:latin typeface="ArialNova"/>
              </a:rPr>
              <a:t>talk</a:t>
            </a:r>
            <a:endParaRPr lang="fi-FI" sz="8000" b="1" i="0" dirty="0">
              <a:solidFill>
                <a:srgbClr val="0070C0"/>
              </a:solidFill>
              <a:effectLst/>
              <a:latin typeface="ArialNova"/>
            </a:endParaRPr>
          </a:p>
          <a:p>
            <a:endParaRPr lang="fi-FI" dirty="0"/>
          </a:p>
        </p:txBody>
      </p:sp>
      <p:sp>
        <p:nvSpPr>
          <p:cNvPr id="6" name="AutoShape 4" descr="Työntekijä, Hiomakone, Tehdas">
            <a:extLst>
              <a:ext uri="{FF2B5EF4-FFF2-40B4-BE49-F238E27FC236}">
                <a16:creationId xmlns:a16="http://schemas.microsoft.com/office/drawing/2014/main" id="{4E85A2AA-292E-D220-8A61-9FA3E6F69509}"/>
              </a:ext>
            </a:extLst>
          </p:cNvPr>
          <p:cNvSpPr>
            <a:spLocks noGrp="1" noChangeAspect="1" noChangeArrowheads="1"/>
          </p:cNvSpPr>
          <p:nvPr>
            <p:ph type="body" sz="half" idx="2"/>
          </p:nvPr>
        </p:nvSpPr>
        <p:spPr bwMode="auto">
          <a:xfrm>
            <a:off x="216318" y="476672"/>
            <a:ext cx="4404895" cy="56494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fi-FI" sz="3200" b="1" dirty="0">
                <a:solidFill>
                  <a:schemeClr val="bg1"/>
                </a:solidFill>
                <a:highlight>
                  <a:srgbClr val="008000"/>
                </a:highlight>
              </a:rPr>
              <a:t>TYÖPAIKALLA</a:t>
            </a:r>
          </a:p>
        </p:txBody>
      </p:sp>
      <p:pic>
        <p:nvPicPr>
          <p:cNvPr id="9" name="Picture 8" descr="A person using a grinder&#10;&#10;Description automatically generated">
            <a:extLst>
              <a:ext uri="{FF2B5EF4-FFF2-40B4-BE49-F238E27FC236}">
                <a16:creationId xmlns:a16="http://schemas.microsoft.com/office/drawing/2014/main" id="{8AB52CBB-2AF5-DB80-AE61-5A45F3DC2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101169"/>
            <a:ext cx="4429341" cy="5280159"/>
          </a:xfrm>
          <a:prstGeom prst="rect">
            <a:avLst/>
          </a:prstGeom>
        </p:spPr>
      </p:pic>
    </p:spTree>
    <p:extLst>
      <p:ext uri="{BB962C8B-B14F-4D97-AF65-F5344CB8AC3E}">
        <p14:creationId xmlns:p14="http://schemas.microsoft.com/office/powerpoint/2010/main" val="2545986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0" y="0"/>
            <a:ext cx="11280576" cy="6324600"/>
          </a:xfrm>
        </p:spPr>
        <p:txBody>
          <a:bodyPr>
            <a:normAutofit/>
          </a:bodyPr>
          <a:lstStyle/>
          <a:p>
            <a:pPr algn="l" rtl="0"/>
            <a:br>
              <a:rPr lang="fi-FI" sz="3100" b="0" i="0" dirty="0">
                <a:solidFill>
                  <a:srgbClr val="097D45"/>
                </a:solidFill>
                <a:effectLst/>
                <a:latin typeface="ArialNova"/>
              </a:rPr>
            </a:br>
            <a:endParaRPr lang="fi-FI" sz="3100" dirty="0"/>
          </a:p>
        </p:txBody>
      </p:sp>
      <p:sp>
        <p:nvSpPr>
          <p:cNvPr id="8" name="TextBox 7">
            <a:extLst>
              <a:ext uri="{FF2B5EF4-FFF2-40B4-BE49-F238E27FC236}">
                <a16:creationId xmlns:a16="http://schemas.microsoft.com/office/drawing/2014/main" id="{51BE2809-4015-FD20-DDB2-69A93A051A04}"/>
              </a:ext>
            </a:extLst>
          </p:cNvPr>
          <p:cNvSpPr txBox="1"/>
          <p:nvPr/>
        </p:nvSpPr>
        <p:spPr>
          <a:xfrm>
            <a:off x="1451653" y="667603"/>
            <a:ext cx="8520608" cy="5601533"/>
          </a:xfrm>
          <a:prstGeom prst="rect">
            <a:avLst/>
          </a:prstGeom>
          <a:noFill/>
        </p:spPr>
        <p:txBody>
          <a:bodyPr wrap="square">
            <a:spAutoFit/>
          </a:bodyPr>
          <a:lstStyle/>
          <a:p>
            <a:pPr algn="l" rtl="0">
              <a:buFont typeface="Arial" panose="020B0604020202020204" pitchFamily="34" charset="0"/>
              <a:buChar char="•"/>
            </a:pPr>
            <a:r>
              <a:rPr lang="fi-FI" sz="2000" b="0" i="0" dirty="0">
                <a:solidFill>
                  <a:srgbClr val="097D45"/>
                </a:solidFill>
                <a:effectLst/>
                <a:latin typeface="ArialNova"/>
              </a:rPr>
              <a:t>Toimi työpaikalla sinulle annettujen ohjeiden mukaisesti ja kysy aina tarvittaessa apua.</a:t>
            </a:r>
          </a:p>
          <a:p>
            <a:pPr algn="l" rtl="0">
              <a:buFont typeface="Arial" panose="020B0604020202020204" pitchFamily="34" charset="0"/>
              <a:buChar char="•"/>
            </a:pPr>
            <a:r>
              <a:rPr lang="fi-FI" sz="2000" b="0" i="0" dirty="0">
                <a:solidFill>
                  <a:srgbClr val="097D45"/>
                </a:solidFill>
                <a:effectLst/>
                <a:latin typeface="ArialNova"/>
              </a:rPr>
              <a:t>Muista että edustat </a:t>
            </a:r>
            <a:r>
              <a:rPr lang="fi-FI" sz="2000" dirty="0">
                <a:solidFill>
                  <a:srgbClr val="097D45"/>
                </a:solidFill>
                <a:latin typeface="ArialNova"/>
              </a:rPr>
              <a:t>kouluasi</a:t>
            </a:r>
            <a:r>
              <a:rPr lang="fi-FI" sz="2000" b="0" i="0" dirty="0">
                <a:solidFill>
                  <a:srgbClr val="097D45"/>
                </a:solidFill>
                <a:effectLst/>
                <a:latin typeface="ArialNova"/>
              </a:rPr>
              <a:t> ja </a:t>
            </a:r>
            <a:r>
              <a:rPr lang="fi-FI" sz="2000" dirty="0">
                <a:solidFill>
                  <a:srgbClr val="097D45"/>
                </a:solidFill>
                <a:latin typeface="ArialNova"/>
              </a:rPr>
              <a:t>maatasi</a:t>
            </a:r>
            <a:r>
              <a:rPr lang="fi-FI" sz="2000" b="0" i="0" dirty="0">
                <a:solidFill>
                  <a:srgbClr val="097D45"/>
                </a:solidFill>
                <a:effectLst/>
                <a:latin typeface="ArialNova"/>
              </a:rPr>
              <a:t> ulkomailla: Älä myöhästy työpaikalta. </a:t>
            </a:r>
          </a:p>
          <a:p>
            <a:pPr algn="l" rtl="0">
              <a:buFont typeface="Arial" panose="020B0604020202020204" pitchFamily="34" charset="0"/>
              <a:buChar char="•"/>
            </a:pPr>
            <a:r>
              <a:rPr lang="fi-FI" sz="2000" b="1" i="0" dirty="0">
                <a:solidFill>
                  <a:srgbClr val="097D45"/>
                </a:solidFill>
                <a:effectLst/>
                <a:latin typeface="ArialNova-Bold"/>
              </a:rPr>
              <a:t> </a:t>
            </a:r>
            <a:r>
              <a:rPr lang="fi-FI" sz="2000" b="0" i="0" dirty="0">
                <a:solidFill>
                  <a:srgbClr val="097D45"/>
                </a:solidFill>
                <a:effectLst/>
                <a:latin typeface="ArialNova"/>
              </a:rPr>
              <a:t>Ole oma-aloitteinen ja joustava työtehtävissä. </a:t>
            </a:r>
            <a:endParaRPr lang="fi-FI" sz="2000" b="1" i="0" dirty="0">
              <a:solidFill>
                <a:srgbClr val="097D45"/>
              </a:solidFill>
              <a:effectLst/>
              <a:latin typeface="ArialNova-Bold"/>
            </a:endParaRPr>
          </a:p>
          <a:p>
            <a:pPr algn="l" rtl="0">
              <a:buFont typeface="Arial" panose="020B0604020202020204" pitchFamily="34" charset="0"/>
              <a:buChar char="•"/>
            </a:pPr>
            <a:r>
              <a:rPr lang="fi-FI" sz="2000" b="0" i="0" dirty="0">
                <a:solidFill>
                  <a:srgbClr val="097D45"/>
                </a:solidFill>
                <a:effectLst/>
                <a:latin typeface="ArialNova"/>
              </a:rPr>
              <a:t>Muista ystävällinen asiakaspalvelu ja positiivinen asenne.</a:t>
            </a:r>
          </a:p>
          <a:p>
            <a:pPr algn="l" rtl="0">
              <a:buFont typeface="Arial" panose="020B0604020202020204" pitchFamily="34" charset="0"/>
              <a:buChar char="•"/>
            </a:pPr>
            <a:r>
              <a:rPr lang="fi-FI" sz="2000" b="0" i="0" dirty="0">
                <a:solidFill>
                  <a:srgbClr val="097D45"/>
                </a:solidFill>
                <a:effectLst/>
                <a:latin typeface="ArialNova"/>
              </a:rPr>
              <a:t>Tarkkaile kulttuurieroja, esim. </a:t>
            </a:r>
            <a:r>
              <a:rPr lang="fi-FI" sz="2000" b="0" i="0" dirty="0">
                <a:solidFill>
                  <a:srgbClr val="FF0000"/>
                </a:solidFill>
                <a:effectLst/>
                <a:latin typeface="ArialNova"/>
              </a:rPr>
              <a:t>hierarkia</a:t>
            </a:r>
            <a:r>
              <a:rPr lang="fi-FI" sz="2000" b="0" i="0" dirty="0">
                <a:solidFill>
                  <a:srgbClr val="097D45"/>
                </a:solidFill>
                <a:effectLst/>
                <a:latin typeface="ArialNova"/>
              </a:rPr>
              <a:t> voi olla jyrkempi joissain maissa, jolloin esim. pomon kunnioittaminen on tärkeää. </a:t>
            </a:r>
          </a:p>
          <a:p>
            <a:pPr algn="l" rtl="0">
              <a:buFont typeface="Arial" panose="020B0604020202020204" pitchFamily="34" charset="0"/>
              <a:buChar char="•"/>
            </a:pPr>
            <a:r>
              <a:rPr lang="fi-FI" sz="2000" b="0" i="0" dirty="0">
                <a:solidFill>
                  <a:srgbClr val="097D45"/>
                </a:solidFill>
                <a:effectLst/>
                <a:latin typeface="ArialNova"/>
              </a:rPr>
              <a:t>Muista hyvä käytös myös ongelmatilanteissa. Ota yhteys </a:t>
            </a:r>
            <a:r>
              <a:rPr lang="fi-FI" sz="2000" b="0" i="0" dirty="0" err="1">
                <a:solidFill>
                  <a:srgbClr val="097D45"/>
                </a:solidFill>
                <a:effectLst/>
                <a:latin typeface="ArialNova"/>
              </a:rPr>
              <a:t>kv</a:t>
            </a:r>
            <a:r>
              <a:rPr lang="fi-FI" sz="2000" b="0" i="0" dirty="0">
                <a:solidFill>
                  <a:srgbClr val="097D45"/>
                </a:solidFill>
                <a:effectLst/>
                <a:latin typeface="ArialNova"/>
              </a:rPr>
              <a:t>-koordinaattoriin niin hän voi usein auttaa asian selvittämisessä. </a:t>
            </a:r>
          </a:p>
          <a:p>
            <a:pPr algn="l" rtl="0">
              <a:buFont typeface="Arial" panose="020B0604020202020204" pitchFamily="34" charset="0"/>
              <a:buChar char="•"/>
            </a:pPr>
            <a:r>
              <a:rPr lang="fi-FI" sz="2000" b="0" i="0" dirty="0">
                <a:solidFill>
                  <a:srgbClr val="097D45"/>
                </a:solidFill>
                <a:effectLst/>
                <a:latin typeface="ArialNova"/>
              </a:rPr>
              <a:t>Ole sosiaalinen ja huomaavainen työkavereille. Tutustumalla työkavereihin opit kulttuurista ja viihdyt paremmin.</a:t>
            </a:r>
          </a:p>
          <a:p>
            <a:pPr algn="l" rtl="0">
              <a:buFont typeface="Arial" panose="020B0604020202020204" pitchFamily="34" charset="0"/>
              <a:buChar char="•"/>
            </a:pPr>
            <a:r>
              <a:rPr lang="fi-FI" sz="2000" b="0" i="0" dirty="0">
                <a:solidFill>
                  <a:srgbClr val="097D45"/>
                </a:solidFill>
                <a:effectLst/>
                <a:latin typeface="ArialNova"/>
              </a:rPr>
              <a:t>Työpaikalla ja työaikana ei saa käyttää kännykkää eikä Internetiä omissa asioissa. </a:t>
            </a:r>
          </a:p>
          <a:p>
            <a:pPr algn="l" rtl="0">
              <a:buFont typeface="Arial" panose="020B0604020202020204" pitchFamily="34" charset="0"/>
              <a:buChar char="•"/>
            </a:pPr>
            <a:r>
              <a:rPr lang="fi-FI" sz="2000" b="0" i="0" dirty="0">
                <a:solidFill>
                  <a:srgbClr val="097D45"/>
                </a:solidFill>
                <a:effectLst/>
                <a:latin typeface="ArialNova"/>
              </a:rPr>
              <a:t>Pyydä hyvissä ajoin ennen lähtöäsi </a:t>
            </a:r>
            <a:r>
              <a:rPr lang="fi-FI" sz="2000" b="1" i="0" dirty="0">
                <a:solidFill>
                  <a:srgbClr val="097D45"/>
                </a:solidFill>
                <a:effectLst/>
                <a:latin typeface="ArialNova-Bold"/>
              </a:rPr>
              <a:t>työtodistus</a:t>
            </a:r>
            <a:r>
              <a:rPr lang="fi-FI" sz="2000" b="0" i="0" dirty="0">
                <a:solidFill>
                  <a:srgbClr val="097D45"/>
                </a:solidFill>
                <a:effectLst/>
                <a:latin typeface="ArialNova"/>
              </a:rPr>
              <a:t> harjoitteluajaltasi. Pyydä myös työpaikkaa/ vastaanottavaa koulua täyttämään ja allekirjoittamaan mukanasi olevat sopimukset ja mahdolliset näytön arviointipaperit. </a:t>
            </a:r>
          </a:p>
          <a:p>
            <a:pPr algn="l" rtl="0">
              <a:buFont typeface="Arial" panose="020B0604020202020204" pitchFamily="34" charset="0"/>
              <a:buChar char="•"/>
            </a:pPr>
            <a:endParaRPr lang="fi-FI" b="0" i="0" dirty="0">
              <a:solidFill>
                <a:srgbClr val="097D45"/>
              </a:solidFill>
              <a:effectLst/>
              <a:latin typeface="ArialNova"/>
            </a:endParaRPr>
          </a:p>
        </p:txBody>
      </p:sp>
    </p:spTree>
    <p:extLst>
      <p:ext uri="{BB962C8B-B14F-4D97-AF65-F5344CB8AC3E}">
        <p14:creationId xmlns:p14="http://schemas.microsoft.com/office/powerpoint/2010/main" val="1795634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p:txBody>
          <a:bodyPr anchor="b">
            <a:normAutofit/>
          </a:bodyPr>
          <a:lstStyle/>
          <a:p>
            <a:pPr rtl="0">
              <a:lnSpc>
                <a:spcPct val="90000"/>
              </a:lnSpc>
            </a:pPr>
            <a:r>
              <a:rPr lang="fi-FI" b="0" i="0" dirty="0">
                <a:solidFill>
                  <a:schemeClr val="bg1"/>
                </a:solidFill>
                <a:effectLst/>
                <a:highlight>
                  <a:srgbClr val="008000"/>
                </a:highlight>
              </a:rPr>
              <a:t>MATKABUDJETTI</a:t>
            </a:r>
            <a:br>
              <a:rPr lang="fi-FI" sz="2400" b="0" i="0" dirty="0">
                <a:effectLst/>
              </a:rPr>
            </a:br>
            <a:endParaRPr lang="fi-FI" sz="2400" dirty="0"/>
          </a:p>
        </p:txBody>
      </p:sp>
      <p:sp>
        <p:nvSpPr>
          <p:cNvPr id="5" name="Text Placeholder 4">
            <a:extLst>
              <a:ext uri="{FF2B5EF4-FFF2-40B4-BE49-F238E27FC236}">
                <a16:creationId xmlns:a16="http://schemas.microsoft.com/office/drawing/2014/main" id="{6992EE09-2641-F64B-0EBD-40C76BB6B1FF}"/>
              </a:ext>
            </a:extLst>
          </p:cNvPr>
          <p:cNvSpPr>
            <a:spLocks noGrp="1"/>
          </p:cNvSpPr>
          <p:nvPr>
            <p:ph type="body" idx="1"/>
          </p:nvPr>
        </p:nvSpPr>
        <p:spPr/>
        <p:txBody>
          <a:bodyPr>
            <a:normAutofit/>
          </a:bodyPr>
          <a:lstStyle/>
          <a:p>
            <a:endParaRPr lang="fi-FI" dirty="0"/>
          </a:p>
        </p:txBody>
      </p:sp>
      <p:sp>
        <p:nvSpPr>
          <p:cNvPr id="6" name="Content Placeholder 5">
            <a:extLst>
              <a:ext uri="{FF2B5EF4-FFF2-40B4-BE49-F238E27FC236}">
                <a16:creationId xmlns:a16="http://schemas.microsoft.com/office/drawing/2014/main" id="{6A03B83B-3963-62F5-FE8B-6E71D20469C2}"/>
              </a:ext>
            </a:extLst>
          </p:cNvPr>
          <p:cNvSpPr>
            <a:spLocks noGrp="1"/>
          </p:cNvSpPr>
          <p:nvPr>
            <p:ph sz="half" idx="2"/>
          </p:nvPr>
        </p:nvSpPr>
        <p:spPr/>
        <p:txBody>
          <a:bodyPr>
            <a:normAutofit fontScale="70000" lnSpcReduction="20000"/>
          </a:bodyPr>
          <a:lstStyle/>
          <a:p>
            <a:endParaRPr lang="fi-FI"/>
          </a:p>
        </p:txBody>
      </p:sp>
      <p:sp>
        <p:nvSpPr>
          <p:cNvPr id="8" name="Content Placeholder 7">
            <a:extLst>
              <a:ext uri="{FF2B5EF4-FFF2-40B4-BE49-F238E27FC236}">
                <a16:creationId xmlns:a16="http://schemas.microsoft.com/office/drawing/2014/main" id="{77E8F7F4-3435-0780-65AF-0FD216F3B90F}"/>
              </a:ext>
            </a:extLst>
          </p:cNvPr>
          <p:cNvSpPr>
            <a:spLocks noGrp="1"/>
          </p:cNvSpPr>
          <p:nvPr>
            <p:ph sz="quarter" idx="4"/>
          </p:nvPr>
        </p:nvSpPr>
        <p:spPr>
          <a:xfrm>
            <a:off x="6193368" y="1417638"/>
            <a:ext cx="5389033" cy="4708525"/>
          </a:xfrm>
        </p:spPr>
        <p:txBody>
          <a:bodyPr>
            <a:normAutofit fontScale="70000" lnSpcReduction="20000"/>
          </a:bodyPr>
          <a:lstStyle/>
          <a:p>
            <a:pPr algn="l" rtl="0"/>
            <a:r>
              <a:rPr lang="fi-FI" dirty="0">
                <a:solidFill>
                  <a:srgbClr val="097D45"/>
                </a:solidFill>
                <a:latin typeface="ArialNova"/>
              </a:rPr>
              <a:t>Apurahasi</a:t>
            </a:r>
            <a:r>
              <a:rPr lang="fi-FI" b="0" i="0" dirty="0">
                <a:solidFill>
                  <a:srgbClr val="097D45"/>
                </a:solidFill>
                <a:effectLst/>
                <a:latin typeface="ArialNova"/>
              </a:rPr>
              <a:t> kattaa pääsääntöisesti matkat kohteeseen, majoituksen ja elinkustannuksia. </a:t>
            </a:r>
          </a:p>
          <a:p>
            <a:pPr algn="l" rtl="0"/>
            <a:endParaRPr lang="fi-FI" b="0" i="0" dirty="0">
              <a:solidFill>
                <a:srgbClr val="097D45"/>
              </a:solidFill>
              <a:effectLst/>
              <a:latin typeface="ArialNova"/>
            </a:endParaRPr>
          </a:p>
          <a:p>
            <a:pPr algn="l" rtl="0"/>
            <a:r>
              <a:rPr lang="fi-FI" b="0" i="0" dirty="0">
                <a:solidFill>
                  <a:srgbClr val="097D45"/>
                </a:solidFill>
                <a:effectLst/>
                <a:latin typeface="ArialNova"/>
              </a:rPr>
              <a:t>Useimmissa tapauksissa saat lisäksi ruokarahan </a:t>
            </a:r>
            <a:r>
              <a:rPr lang="fi-FI" b="0" i="0" dirty="0" err="1">
                <a:solidFill>
                  <a:srgbClr val="097D45"/>
                </a:solidFill>
                <a:effectLst/>
                <a:latin typeface="ArialNova"/>
              </a:rPr>
              <a:t>arkipäiviviltä</a:t>
            </a:r>
            <a:r>
              <a:rPr lang="fi-FI" b="0" i="0" dirty="0">
                <a:solidFill>
                  <a:srgbClr val="097D45"/>
                </a:solidFill>
                <a:effectLst/>
                <a:latin typeface="ArialNova"/>
              </a:rPr>
              <a:t> koululta, joka maksetaan tilillesi jälkikäteen palautettuasi kaikki asiakirjat allekirjoituksineen ja tehtävät (</a:t>
            </a:r>
            <a:r>
              <a:rPr lang="fi-FI" b="0" i="0" dirty="0" err="1">
                <a:solidFill>
                  <a:srgbClr val="097D45"/>
                </a:solidFill>
                <a:effectLst/>
                <a:latin typeface="ArialNova"/>
              </a:rPr>
              <a:t>onedrive</a:t>
            </a:r>
            <a:r>
              <a:rPr lang="fi-FI" b="0" i="0" dirty="0">
                <a:solidFill>
                  <a:srgbClr val="097D45"/>
                </a:solidFill>
                <a:effectLst/>
                <a:latin typeface="ArialNova"/>
              </a:rPr>
              <a:t>-kansio)  sekä olet vastannut Erasmus+ palautekyselyyn (</a:t>
            </a:r>
            <a:r>
              <a:rPr lang="fi-FI" b="0" i="0" dirty="0" err="1">
                <a:solidFill>
                  <a:srgbClr val="097D45"/>
                </a:solidFill>
                <a:effectLst/>
                <a:latin typeface="ArialNova"/>
              </a:rPr>
              <a:t>Survey</a:t>
            </a:r>
            <a:r>
              <a:rPr lang="fi-FI" b="0" i="0" dirty="0">
                <a:solidFill>
                  <a:srgbClr val="097D45"/>
                </a:solidFill>
                <a:effectLst/>
                <a:latin typeface="ArialNova"/>
              </a:rPr>
              <a:t>). Tarkista apurahan suuruus </a:t>
            </a:r>
            <a:r>
              <a:rPr lang="fi-FI" b="0" i="0" dirty="0" err="1">
                <a:solidFill>
                  <a:srgbClr val="097D45"/>
                </a:solidFill>
                <a:effectLst/>
                <a:latin typeface="ArialNova"/>
              </a:rPr>
              <a:t>kv</a:t>
            </a:r>
            <a:r>
              <a:rPr lang="fi-FI" b="0" i="0" dirty="0">
                <a:solidFill>
                  <a:srgbClr val="097D45"/>
                </a:solidFill>
                <a:effectLst/>
                <a:latin typeface="ArialNova"/>
              </a:rPr>
              <a:t>- koordinaattoriltasi.</a:t>
            </a:r>
          </a:p>
          <a:p>
            <a:pPr algn="l" rtl="0"/>
            <a:endParaRPr lang="fi-FI" b="0" i="0" dirty="0">
              <a:solidFill>
                <a:srgbClr val="097D45"/>
              </a:solidFill>
              <a:effectLst/>
              <a:latin typeface="ArialNova"/>
            </a:endParaRPr>
          </a:p>
          <a:p>
            <a:pPr algn="l" rtl="0"/>
            <a:r>
              <a:rPr lang="fi-FI" b="0" i="0" dirty="0">
                <a:solidFill>
                  <a:srgbClr val="097D45"/>
                </a:solidFill>
                <a:effectLst/>
                <a:latin typeface="ArialNova"/>
              </a:rPr>
              <a:t>Voit tiedustella </a:t>
            </a:r>
            <a:r>
              <a:rPr lang="fi-FI" b="0" i="0" dirty="0">
                <a:solidFill>
                  <a:srgbClr val="097D45"/>
                </a:solidFill>
                <a:effectLst/>
                <a:latin typeface="ArialNova"/>
                <a:hlinkClick r:id="rId2"/>
              </a:rPr>
              <a:t>Kelalta</a:t>
            </a:r>
            <a:r>
              <a:rPr lang="fi-FI" b="0" i="0" dirty="0">
                <a:solidFill>
                  <a:srgbClr val="097D45"/>
                </a:solidFill>
                <a:effectLst/>
                <a:latin typeface="ArialNova"/>
              </a:rPr>
              <a:t> korotetusta opintotuesta ja opintolainan takauksesta ulkomaanjaksolle.</a:t>
            </a:r>
          </a:p>
          <a:p>
            <a:pPr algn="l" rtl="0"/>
            <a:endParaRPr lang="fi-FI" b="0" i="0" dirty="0">
              <a:solidFill>
                <a:srgbClr val="097D45"/>
              </a:solidFill>
              <a:effectLst/>
              <a:latin typeface="ArialNova"/>
            </a:endParaRPr>
          </a:p>
          <a:p>
            <a:pPr algn="l" rtl="0"/>
            <a:r>
              <a:rPr lang="fi-FI" b="0" i="0" dirty="0">
                <a:solidFill>
                  <a:srgbClr val="097D45"/>
                </a:solidFill>
                <a:effectLst/>
                <a:latin typeface="ArialNova"/>
              </a:rPr>
              <a:t>Rahaa on hyvä varata myös harrastuksiin, aktiviteetteihin, retkiin tai pääsylippuihin jos haluat käydä nähtävyyksissä tai tapahtumissa.</a:t>
            </a:r>
          </a:p>
          <a:p>
            <a:pPr algn="l" rtl="0"/>
            <a:endParaRPr lang="fi-FI" b="0" i="0" dirty="0">
              <a:solidFill>
                <a:srgbClr val="097D45"/>
              </a:solidFill>
              <a:effectLst/>
              <a:latin typeface="ArialNova"/>
            </a:endParaRPr>
          </a:p>
          <a:p>
            <a:pPr algn="l" rtl="0"/>
            <a:r>
              <a:rPr lang="fi-FI" sz="2900" b="1" dirty="0">
                <a:solidFill>
                  <a:srgbClr val="0070C0"/>
                </a:solidFill>
                <a:latin typeface="ArialNova"/>
              </a:rPr>
              <a:t>8. tehtävä. Tee matkabudjetti</a:t>
            </a:r>
            <a:endParaRPr lang="fi-FI" sz="2900" b="1" i="0" dirty="0">
              <a:solidFill>
                <a:srgbClr val="0070C0"/>
              </a:solidFill>
              <a:effectLst/>
              <a:latin typeface="ArialNova"/>
            </a:endParaRPr>
          </a:p>
          <a:p>
            <a:endParaRPr lang="fi-FI" dirty="0"/>
          </a:p>
        </p:txBody>
      </p:sp>
      <p:pic>
        <p:nvPicPr>
          <p:cNvPr id="4" name="Picture 3" descr="A collection of coins with different symbols&#10;&#10;Description automatically generated">
            <a:extLst>
              <a:ext uri="{FF2B5EF4-FFF2-40B4-BE49-F238E27FC236}">
                <a16:creationId xmlns:a16="http://schemas.microsoft.com/office/drawing/2014/main" id="{26E0C143-8115-DCF4-CE56-319E1409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417638"/>
            <a:ext cx="5902219" cy="4573661"/>
          </a:xfrm>
          <a:prstGeom prst="rect">
            <a:avLst/>
          </a:prstGeom>
          <a:noFill/>
        </p:spPr>
      </p:pic>
    </p:spTree>
    <p:extLst>
      <p:ext uri="{BB962C8B-B14F-4D97-AF65-F5344CB8AC3E}">
        <p14:creationId xmlns:p14="http://schemas.microsoft.com/office/powerpoint/2010/main" val="2696859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0FE26A-3CA9-8A24-FCE2-99EAA9EEA1B5}"/>
              </a:ext>
            </a:extLst>
          </p:cNvPr>
          <p:cNvSpPr>
            <a:spLocks noGrp="1"/>
          </p:cNvSpPr>
          <p:nvPr>
            <p:ph type="title"/>
          </p:nvPr>
        </p:nvSpPr>
        <p:spPr/>
        <p:txBody>
          <a:bodyPr>
            <a:noAutofit/>
          </a:bodyPr>
          <a:lstStyle/>
          <a:p>
            <a:pPr algn="l" rtl="0"/>
            <a:r>
              <a:rPr lang="fi-FI" sz="3200" b="0" i="0" dirty="0">
                <a:solidFill>
                  <a:srgbClr val="097D45"/>
                </a:solidFill>
                <a:effectLst/>
                <a:latin typeface="ArialNova"/>
              </a:rPr>
              <a:t>Syöminen tulee halvemmaksi kun valmistat sen mahdollisuuksien mukaan itse sen sijaan, että kävisit ravintolassa tai ostaisit valmisruokaa.</a:t>
            </a:r>
            <a:br>
              <a:rPr lang="fi-FI" sz="3200" b="0" i="0" dirty="0">
                <a:solidFill>
                  <a:srgbClr val="097D45"/>
                </a:solidFill>
                <a:effectLst/>
                <a:latin typeface="ArialNova"/>
              </a:rPr>
            </a:br>
            <a:br>
              <a:rPr lang="fi-FI" sz="3200" b="0" i="0" dirty="0">
                <a:solidFill>
                  <a:srgbClr val="097D45"/>
                </a:solidFill>
                <a:effectLst/>
                <a:latin typeface="ArialNova"/>
              </a:rPr>
            </a:br>
            <a:r>
              <a:rPr lang="fi-FI" sz="3200" b="0" i="0" dirty="0">
                <a:solidFill>
                  <a:srgbClr val="097D45"/>
                </a:solidFill>
                <a:effectLst/>
                <a:latin typeface="ArialNova"/>
              </a:rPr>
              <a:t>Turistipaikoissa, kuten lentokentillä tai nähtävyyksissä on usein kalliimmat turistihinnat ja säästät rahaa ostamalla esim. eväät muualta.</a:t>
            </a:r>
            <a:br>
              <a:rPr lang="fi-FI" sz="3200" b="0" i="0" dirty="0">
                <a:solidFill>
                  <a:srgbClr val="097D45"/>
                </a:solidFill>
                <a:effectLst/>
                <a:latin typeface="ArialNova"/>
              </a:rPr>
            </a:br>
            <a:br>
              <a:rPr lang="fi-FI" sz="3200" b="0" i="0" dirty="0">
                <a:solidFill>
                  <a:srgbClr val="097D45"/>
                </a:solidFill>
                <a:effectLst/>
                <a:latin typeface="ArialNova"/>
              </a:rPr>
            </a:br>
            <a:r>
              <a:rPr lang="fi-FI" sz="3200" b="0" i="0" dirty="0">
                <a:solidFill>
                  <a:srgbClr val="097D45"/>
                </a:solidFill>
                <a:effectLst/>
                <a:latin typeface="ArialNova"/>
              </a:rPr>
              <a:t>Selvitä etukäteen maan hintataso, Intiassa ja Nepalissa sama rahamäärä riittää pidempään kuin esim. Norjassa tai Tanskassa.</a:t>
            </a:r>
            <a:br>
              <a:rPr lang="fi-FI" sz="3200" b="0" i="0" dirty="0">
                <a:solidFill>
                  <a:srgbClr val="097D45"/>
                </a:solidFill>
                <a:effectLst/>
                <a:latin typeface="ArialNova"/>
              </a:rPr>
            </a:br>
            <a:endParaRPr lang="fi-FI" sz="3200" dirty="0"/>
          </a:p>
        </p:txBody>
      </p:sp>
    </p:spTree>
    <p:extLst>
      <p:ext uri="{BB962C8B-B14F-4D97-AF65-F5344CB8AC3E}">
        <p14:creationId xmlns:p14="http://schemas.microsoft.com/office/powerpoint/2010/main" val="1049643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p:txBody>
          <a:bodyPr>
            <a:normAutofit/>
          </a:bodyPr>
          <a:lstStyle/>
          <a:p>
            <a:r>
              <a:rPr lang="fi-FI" sz="5400" dirty="0">
                <a:solidFill>
                  <a:schemeClr val="bg1"/>
                </a:solidFill>
                <a:highlight>
                  <a:srgbClr val="008000"/>
                </a:highlight>
              </a:rPr>
              <a:t>Rahan käsittely</a:t>
            </a:r>
          </a:p>
        </p:txBody>
      </p:sp>
      <p:sp>
        <p:nvSpPr>
          <p:cNvPr id="4" name="TextBox 3">
            <a:extLst>
              <a:ext uri="{FF2B5EF4-FFF2-40B4-BE49-F238E27FC236}">
                <a16:creationId xmlns:a16="http://schemas.microsoft.com/office/drawing/2014/main" id="{89EDB785-CCD0-07DB-9A57-549B18876040}"/>
              </a:ext>
            </a:extLst>
          </p:cNvPr>
          <p:cNvSpPr txBox="1"/>
          <p:nvPr/>
        </p:nvSpPr>
        <p:spPr>
          <a:xfrm>
            <a:off x="911424" y="1443841"/>
            <a:ext cx="8232576" cy="4893647"/>
          </a:xfrm>
          <a:prstGeom prst="rect">
            <a:avLst/>
          </a:prstGeom>
          <a:noFill/>
        </p:spPr>
        <p:txBody>
          <a:bodyPr wrap="square">
            <a:spAutoFit/>
          </a:bodyPr>
          <a:lstStyle/>
          <a:p>
            <a:pPr algn="l" rtl="0"/>
            <a:r>
              <a:rPr lang="fi-FI" sz="2400" b="0" i="0" dirty="0">
                <a:solidFill>
                  <a:srgbClr val="097D45"/>
                </a:solidFill>
                <a:effectLst/>
                <a:latin typeface="ArialNova"/>
              </a:rPr>
              <a:t>Käteinen </a:t>
            </a:r>
            <a:r>
              <a:rPr lang="fi-FI" sz="2400" dirty="0">
                <a:solidFill>
                  <a:srgbClr val="097D45"/>
                </a:solidFill>
                <a:latin typeface="ArialNova"/>
              </a:rPr>
              <a:t>voi joskus olla kätevämpi maksuväline</a:t>
            </a:r>
            <a:r>
              <a:rPr lang="fi-FI" sz="2400" b="0" i="0" dirty="0">
                <a:solidFill>
                  <a:srgbClr val="097D45"/>
                </a:solidFill>
                <a:effectLst/>
                <a:latin typeface="ArialNova"/>
              </a:rPr>
              <a:t>. Rahaa ei kannata pitää mukanaan kuin parin päivän tarpeiksi, ei siis koko matkakassaa taskuvarkaiden varalta. </a:t>
            </a:r>
          </a:p>
          <a:p>
            <a:pPr algn="l" rtl="0"/>
            <a:endParaRPr lang="fi-FI" sz="2400" b="0" i="0" dirty="0">
              <a:solidFill>
                <a:srgbClr val="097D45"/>
              </a:solidFill>
              <a:effectLst/>
              <a:latin typeface="ArialNova"/>
            </a:endParaRPr>
          </a:p>
          <a:p>
            <a:pPr algn="l" rtl="0"/>
            <a:r>
              <a:rPr lang="fi-FI" sz="2400" b="0" i="0" dirty="0">
                <a:solidFill>
                  <a:srgbClr val="097D45"/>
                </a:solidFill>
                <a:effectLst/>
                <a:latin typeface="ArialNova"/>
              </a:rPr>
              <a:t>Rahapussissa, piilotaskussa tai kaulapussissa on hyvä pitää osa mukana olevista rahoista (ei siis kaikkia lompakossa). Taskussa kannattaa aina olla varaseteli tai kolikoita sen verran, että pääset niillä hätätilanteessa asunnolle tai voit maksaa pieniä ostoksia tarvitsematta avata lompakkoa.</a:t>
            </a:r>
          </a:p>
          <a:p>
            <a:pPr algn="l" rtl="0"/>
            <a:endParaRPr lang="fi-FI" sz="2400" b="0" i="0" dirty="0">
              <a:solidFill>
                <a:srgbClr val="097D45"/>
              </a:solidFill>
              <a:effectLst/>
              <a:latin typeface="ArialNova"/>
            </a:endParaRPr>
          </a:p>
          <a:p>
            <a:pPr algn="l" rtl="0"/>
            <a:r>
              <a:rPr lang="fi-FI" sz="2400" b="0" i="0" dirty="0">
                <a:solidFill>
                  <a:srgbClr val="097D45"/>
                </a:solidFill>
                <a:effectLst/>
                <a:latin typeface="ArialNova"/>
              </a:rPr>
              <a:t>Älä auo lompakkoasi kenenkään nähden niin, että rahamäärä paljastuu. </a:t>
            </a:r>
          </a:p>
        </p:txBody>
      </p:sp>
    </p:spTree>
    <p:extLst>
      <p:ext uri="{BB962C8B-B14F-4D97-AF65-F5344CB8AC3E}">
        <p14:creationId xmlns:p14="http://schemas.microsoft.com/office/powerpoint/2010/main" val="22818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lstStyle/>
          <a:p>
            <a:endParaRPr lang="fi-FI" dirty="0"/>
          </a:p>
        </p:txBody>
      </p:sp>
      <p:pic>
        <p:nvPicPr>
          <p:cNvPr id="4" name="Picture 3">
            <a:extLst>
              <a:ext uri="{FF2B5EF4-FFF2-40B4-BE49-F238E27FC236}">
                <a16:creationId xmlns:a16="http://schemas.microsoft.com/office/drawing/2014/main" id="{4C17C447-4F07-1748-F32A-8DE77A480E86}"/>
              </a:ext>
            </a:extLst>
          </p:cNvPr>
          <p:cNvPicPr>
            <a:picLocks noChangeAspect="1"/>
          </p:cNvPicPr>
          <p:nvPr/>
        </p:nvPicPr>
        <p:blipFill>
          <a:blip r:embed="rId2"/>
          <a:stretch>
            <a:fillRect/>
          </a:stretch>
        </p:blipFill>
        <p:spPr>
          <a:xfrm>
            <a:off x="0" y="116632"/>
            <a:ext cx="12288688" cy="6324963"/>
          </a:xfrm>
          <a:prstGeom prst="rect">
            <a:avLst/>
          </a:prstGeom>
        </p:spPr>
      </p:pic>
    </p:spTree>
    <p:extLst>
      <p:ext uri="{BB962C8B-B14F-4D97-AF65-F5344CB8AC3E}">
        <p14:creationId xmlns:p14="http://schemas.microsoft.com/office/powerpoint/2010/main" val="2868380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609600" y="-171400"/>
            <a:ext cx="10972800" cy="1224136"/>
          </a:xfrm>
        </p:spPr>
        <p:txBody>
          <a:bodyPr>
            <a:normAutofit/>
          </a:bodyPr>
          <a:lstStyle/>
          <a:p>
            <a:r>
              <a:rPr lang="fi-FI" sz="5400" dirty="0">
                <a:solidFill>
                  <a:schemeClr val="bg1"/>
                </a:solidFill>
                <a:highlight>
                  <a:srgbClr val="008000"/>
                </a:highlight>
              </a:rPr>
              <a:t>Rahan käsittely</a:t>
            </a:r>
          </a:p>
        </p:txBody>
      </p:sp>
      <p:sp>
        <p:nvSpPr>
          <p:cNvPr id="4" name="TextBox 3">
            <a:extLst>
              <a:ext uri="{FF2B5EF4-FFF2-40B4-BE49-F238E27FC236}">
                <a16:creationId xmlns:a16="http://schemas.microsoft.com/office/drawing/2014/main" id="{42AB884B-9A03-D4E1-DC84-1BD6D681E048}"/>
              </a:ext>
            </a:extLst>
          </p:cNvPr>
          <p:cNvSpPr txBox="1"/>
          <p:nvPr/>
        </p:nvSpPr>
        <p:spPr>
          <a:xfrm>
            <a:off x="191344" y="908720"/>
            <a:ext cx="12000656" cy="5693866"/>
          </a:xfrm>
          <a:prstGeom prst="rect">
            <a:avLst/>
          </a:prstGeom>
          <a:noFill/>
        </p:spPr>
        <p:txBody>
          <a:bodyPr wrap="square">
            <a:spAutoFit/>
          </a:bodyPr>
          <a:lstStyle/>
          <a:p>
            <a:pPr algn="l" rtl="0"/>
            <a:r>
              <a:rPr lang="fi-FI" sz="2800" b="0" i="0" dirty="0">
                <a:solidFill>
                  <a:srgbClr val="097D45"/>
                </a:solidFill>
                <a:effectLst/>
                <a:latin typeface="ArialNova"/>
              </a:rPr>
              <a:t>Osa rahoista kannattaa laittaa </a:t>
            </a:r>
            <a:r>
              <a:rPr lang="fi-FI" sz="2800" b="1" i="0" dirty="0">
                <a:solidFill>
                  <a:srgbClr val="097D45"/>
                </a:solidFill>
                <a:effectLst/>
                <a:latin typeface="ArialNova"/>
              </a:rPr>
              <a:t>feikkilompakkoon</a:t>
            </a:r>
            <a:r>
              <a:rPr lang="fi-FI" sz="2800" b="0" i="0" dirty="0">
                <a:solidFill>
                  <a:srgbClr val="097D45"/>
                </a:solidFill>
                <a:effectLst/>
                <a:latin typeface="ArialNova"/>
              </a:rPr>
              <a:t>, jonka voi ryöstötilanteessa antaa ryöstäjälle.</a:t>
            </a:r>
          </a:p>
          <a:p>
            <a:pPr algn="l" rtl="0"/>
            <a:endParaRPr lang="fi-FI" sz="2800" b="0" i="0" dirty="0">
              <a:solidFill>
                <a:srgbClr val="097D45"/>
              </a:solidFill>
              <a:effectLst/>
              <a:latin typeface="ArialNova"/>
            </a:endParaRPr>
          </a:p>
          <a:p>
            <a:pPr algn="l" rtl="0"/>
            <a:r>
              <a:rPr lang="fi-FI" sz="2800" b="0" i="0" dirty="0">
                <a:solidFill>
                  <a:srgbClr val="097D45"/>
                </a:solidFill>
                <a:effectLst/>
                <a:latin typeface="ArialNova"/>
              </a:rPr>
              <a:t>Pidä loput rahasi huoneessasi </a:t>
            </a:r>
            <a:r>
              <a:rPr lang="fi-FI" sz="2800" dirty="0">
                <a:solidFill>
                  <a:srgbClr val="097D45"/>
                </a:solidFill>
                <a:latin typeface="ArialNova"/>
              </a:rPr>
              <a:t>esim. </a:t>
            </a:r>
            <a:r>
              <a:rPr lang="fi-FI" sz="2800" b="0" i="0" dirty="0">
                <a:solidFill>
                  <a:srgbClr val="097D45"/>
                </a:solidFill>
                <a:effectLst/>
                <a:latin typeface="ArialNova"/>
              </a:rPr>
              <a:t>lukitussa matkalaukussa. </a:t>
            </a:r>
          </a:p>
          <a:p>
            <a:pPr algn="l" rtl="0"/>
            <a:endParaRPr lang="fi-FI" sz="2800" b="0" i="0" dirty="0">
              <a:solidFill>
                <a:srgbClr val="097D45"/>
              </a:solidFill>
              <a:effectLst/>
              <a:latin typeface="ArialNova"/>
            </a:endParaRPr>
          </a:p>
          <a:p>
            <a:pPr algn="l" rtl="0"/>
            <a:r>
              <a:rPr lang="fi-FI" sz="2800" b="0" i="0" dirty="0">
                <a:solidFill>
                  <a:srgbClr val="097D45"/>
                </a:solidFill>
                <a:effectLst/>
                <a:latin typeface="ArialNova"/>
              </a:rPr>
              <a:t>Maksuvälineenä voit käyttää myös kansainvälistä luotto- tai pankkikorttia (VISA, Visa Electron, Mastercard), mutta sen kanssa on oltava erityisen varovainen, sillä kortti saatetaan kopioida (esim. automaatilla).</a:t>
            </a:r>
          </a:p>
          <a:p>
            <a:pPr algn="l" rtl="0"/>
            <a:endParaRPr lang="fi-FI" sz="2800" dirty="0">
              <a:solidFill>
                <a:srgbClr val="097D45"/>
              </a:solidFill>
              <a:latin typeface="ArialNova"/>
            </a:endParaRPr>
          </a:p>
          <a:p>
            <a:pPr algn="l" rtl="0"/>
            <a:r>
              <a:rPr lang="fi-FI" sz="2800" dirty="0">
                <a:solidFill>
                  <a:srgbClr val="097D45"/>
                </a:solidFill>
                <a:latin typeface="ArialNova"/>
              </a:rPr>
              <a:t>Ota mukaan rinnakkaiskortti.</a:t>
            </a:r>
          </a:p>
          <a:p>
            <a:pPr algn="l" rtl="0"/>
            <a:endParaRPr lang="fi-FI" sz="2800" b="0" i="0" dirty="0">
              <a:solidFill>
                <a:srgbClr val="097D45"/>
              </a:solidFill>
              <a:effectLst/>
              <a:latin typeface="ArialNova"/>
            </a:endParaRPr>
          </a:p>
          <a:p>
            <a:pPr algn="l" rtl="0"/>
            <a:endParaRPr lang="fi-FI" sz="2800" b="0" i="0" dirty="0">
              <a:solidFill>
                <a:srgbClr val="097D45"/>
              </a:solidFill>
              <a:effectLst/>
              <a:latin typeface="ArialNova"/>
            </a:endParaRPr>
          </a:p>
          <a:p>
            <a:pPr algn="l" rtl="0"/>
            <a:endParaRPr lang="fi-FI" sz="2800" b="0" i="0" dirty="0">
              <a:solidFill>
                <a:srgbClr val="097D45"/>
              </a:solidFill>
              <a:effectLst/>
              <a:latin typeface="ArialNova"/>
            </a:endParaRPr>
          </a:p>
        </p:txBody>
      </p:sp>
    </p:spTree>
    <p:extLst>
      <p:ext uri="{BB962C8B-B14F-4D97-AF65-F5344CB8AC3E}">
        <p14:creationId xmlns:p14="http://schemas.microsoft.com/office/powerpoint/2010/main" val="330625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609600" y="-171400"/>
            <a:ext cx="10972800" cy="1224136"/>
          </a:xfrm>
        </p:spPr>
        <p:txBody>
          <a:bodyPr>
            <a:normAutofit/>
          </a:bodyPr>
          <a:lstStyle/>
          <a:p>
            <a:r>
              <a:rPr lang="fi-FI" sz="5400" dirty="0">
                <a:solidFill>
                  <a:schemeClr val="bg1"/>
                </a:solidFill>
                <a:highlight>
                  <a:srgbClr val="008000"/>
                </a:highlight>
              </a:rPr>
              <a:t>Rahan käsittely</a:t>
            </a:r>
          </a:p>
        </p:txBody>
      </p:sp>
      <p:sp>
        <p:nvSpPr>
          <p:cNvPr id="5" name="TextBox 4">
            <a:extLst>
              <a:ext uri="{FF2B5EF4-FFF2-40B4-BE49-F238E27FC236}">
                <a16:creationId xmlns:a16="http://schemas.microsoft.com/office/drawing/2014/main" id="{B6C39DF3-4188-4551-2E60-3C56E062D089}"/>
              </a:ext>
            </a:extLst>
          </p:cNvPr>
          <p:cNvSpPr txBox="1"/>
          <p:nvPr/>
        </p:nvSpPr>
        <p:spPr>
          <a:xfrm>
            <a:off x="839416" y="1052736"/>
            <a:ext cx="8304584" cy="5016758"/>
          </a:xfrm>
          <a:prstGeom prst="rect">
            <a:avLst/>
          </a:prstGeom>
          <a:noFill/>
        </p:spPr>
        <p:txBody>
          <a:bodyPr wrap="square">
            <a:spAutoFit/>
          </a:bodyPr>
          <a:lstStyle/>
          <a:p>
            <a:pPr algn="l" rtl="0"/>
            <a:r>
              <a:rPr lang="fi-FI" sz="3200" b="0" i="0" dirty="0">
                <a:solidFill>
                  <a:srgbClr val="097D45"/>
                </a:solidFill>
                <a:effectLst/>
                <a:latin typeface="ArialNova"/>
              </a:rPr>
              <a:t>Turvallisinta on käyttää korttia vain käteisen nostoon. Tee nostot mieluiten pankin yhteydessä tai sisällä olevasta automaatista siltä varalta, että kortti jää automaattiin.</a:t>
            </a:r>
          </a:p>
          <a:p>
            <a:pPr algn="l" rtl="0"/>
            <a:r>
              <a:rPr lang="fi-FI" sz="3200" b="0" i="0" dirty="0">
                <a:solidFill>
                  <a:srgbClr val="097D45"/>
                </a:solidFill>
                <a:effectLst/>
                <a:latin typeface="ArialNova"/>
              </a:rPr>
              <a:t>Oma pankkisi voi veloittaa automaattinostoista maksua hinnastonsa mukaan.</a:t>
            </a:r>
          </a:p>
          <a:p>
            <a:pPr algn="l" rtl="0"/>
            <a:r>
              <a:rPr lang="fi-FI" sz="3200" b="0" i="0" dirty="0">
                <a:solidFill>
                  <a:srgbClr val="097D45"/>
                </a:solidFill>
                <a:effectLst/>
                <a:latin typeface="ArialNova"/>
              </a:rPr>
              <a:t>Jos kortti katoaa tai varastetaan, ilmoita siitä heti sulkupalveluun, jonka numero on hyvä olla talletettuna esim. puhelimeen. </a:t>
            </a:r>
          </a:p>
        </p:txBody>
      </p:sp>
    </p:spTree>
    <p:extLst>
      <p:ext uri="{BB962C8B-B14F-4D97-AF65-F5344CB8AC3E}">
        <p14:creationId xmlns:p14="http://schemas.microsoft.com/office/powerpoint/2010/main" val="1123359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609600" y="-171400"/>
            <a:ext cx="10972800" cy="1224136"/>
          </a:xfrm>
        </p:spPr>
        <p:txBody>
          <a:bodyPr>
            <a:normAutofit/>
          </a:bodyPr>
          <a:lstStyle/>
          <a:p>
            <a:r>
              <a:rPr lang="fi-FI" sz="5400" dirty="0">
                <a:solidFill>
                  <a:schemeClr val="bg1"/>
                </a:solidFill>
                <a:highlight>
                  <a:srgbClr val="008000"/>
                </a:highlight>
              </a:rPr>
              <a:t>Valuutanvaihto</a:t>
            </a:r>
          </a:p>
        </p:txBody>
      </p:sp>
      <p:sp>
        <p:nvSpPr>
          <p:cNvPr id="4" name="TextBox 3">
            <a:extLst>
              <a:ext uri="{FF2B5EF4-FFF2-40B4-BE49-F238E27FC236}">
                <a16:creationId xmlns:a16="http://schemas.microsoft.com/office/drawing/2014/main" id="{42AB884B-9A03-D4E1-DC84-1BD6D681E048}"/>
              </a:ext>
            </a:extLst>
          </p:cNvPr>
          <p:cNvSpPr txBox="1"/>
          <p:nvPr/>
        </p:nvSpPr>
        <p:spPr>
          <a:xfrm>
            <a:off x="191344" y="908720"/>
            <a:ext cx="12000656" cy="954107"/>
          </a:xfrm>
          <a:prstGeom prst="rect">
            <a:avLst/>
          </a:prstGeom>
          <a:noFill/>
        </p:spPr>
        <p:txBody>
          <a:bodyPr wrap="square">
            <a:spAutoFit/>
          </a:bodyPr>
          <a:lstStyle/>
          <a:p>
            <a:pPr algn="l" rtl="0"/>
            <a:endParaRPr lang="fi-FI" sz="2800" b="0" i="0" dirty="0">
              <a:solidFill>
                <a:srgbClr val="097D45"/>
              </a:solidFill>
              <a:effectLst/>
              <a:latin typeface="ArialNova"/>
            </a:endParaRPr>
          </a:p>
          <a:p>
            <a:pPr algn="l" rtl="0"/>
            <a:endParaRPr lang="fi-FI" sz="2800" dirty="0">
              <a:solidFill>
                <a:srgbClr val="097D45"/>
              </a:solidFill>
              <a:latin typeface="ArialNova"/>
            </a:endParaRPr>
          </a:p>
        </p:txBody>
      </p:sp>
      <p:sp>
        <p:nvSpPr>
          <p:cNvPr id="5" name="TextBox 4">
            <a:extLst>
              <a:ext uri="{FF2B5EF4-FFF2-40B4-BE49-F238E27FC236}">
                <a16:creationId xmlns:a16="http://schemas.microsoft.com/office/drawing/2014/main" id="{89E267CF-65EB-F517-7D12-C9A20BCE136C}"/>
              </a:ext>
            </a:extLst>
          </p:cNvPr>
          <p:cNvSpPr txBox="1"/>
          <p:nvPr/>
        </p:nvSpPr>
        <p:spPr>
          <a:xfrm>
            <a:off x="609600" y="1765912"/>
            <a:ext cx="8532412" cy="4401205"/>
          </a:xfrm>
          <a:prstGeom prst="rect">
            <a:avLst/>
          </a:prstGeom>
          <a:noFill/>
        </p:spPr>
        <p:txBody>
          <a:bodyPr wrap="square">
            <a:spAutoFit/>
          </a:bodyPr>
          <a:lstStyle/>
          <a:p>
            <a:pPr algn="l" rtl="0"/>
            <a:endParaRPr lang="fi-FI" sz="2800" b="0" i="0" dirty="0">
              <a:solidFill>
                <a:srgbClr val="097D45"/>
              </a:solidFill>
              <a:effectLst/>
              <a:latin typeface="ArialNova"/>
            </a:endParaRPr>
          </a:p>
          <a:p>
            <a:pPr algn="l" rtl="0"/>
            <a:r>
              <a:rPr lang="fi-FI" sz="2800" b="0" i="0" dirty="0">
                <a:solidFill>
                  <a:srgbClr val="097D45"/>
                </a:solidFill>
                <a:effectLst/>
                <a:latin typeface="ArialNova"/>
              </a:rPr>
              <a:t>Melkein jokaisessa matkakohteessa voi vaihtaa euroja paikalliseen valuuttaan pankissa tai valuutanvaihtopisteessä (esim.</a:t>
            </a:r>
            <a:r>
              <a:rPr lang="fi-FI" sz="2800" b="1" i="0" dirty="0">
                <a:solidFill>
                  <a:srgbClr val="097D45"/>
                </a:solidFill>
                <a:effectLst/>
                <a:latin typeface="ArialNova-Bold"/>
              </a:rPr>
              <a:t> </a:t>
            </a:r>
            <a:r>
              <a:rPr lang="fi-FI" sz="2800" b="1" i="0" dirty="0" err="1">
                <a:solidFill>
                  <a:srgbClr val="097D45"/>
                </a:solidFill>
                <a:effectLst/>
                <a:latin typeface="ArialNova-Bold"/>
              </a:rPr>
              <a:t>Forex</a:t>
            </a:r>
            <a:r>
              <a:rPr lang="fi-FI" sz="2800" b="0" i="0" dirty="0">
                <a:solidFill>
                  <a:srgbClr val="097D45"/>
                </a:solidFill>
                <a:effectLst/>
                <a:latin typeface="ArialNova"/>
              </a:rPr>
              <a:t>).</a:t>
            </a:r>
          </a:p>
          <a:p>
            <a:pPr algn="l" rtl="0"/>
            <a:r>
              <a:rPr lang="fi-FI" sz="2800" b="0" i="0" dirty="0">
                <a:solidFill>
                  <a:srgbClr val="097D45"/>
                </a:solidFill>
                <a:effectLst/>
                <a:latin typeface="ArialNova"/>
              </a:rPr>
              <a:t>Jos mahdollista, vaihda paikallista valuuttaa jo Suomessa. Voit myös nostaa rahaa esim. lentokentällä kohteessa, jolloin saat paikallista valuuttaa (</a:t>
            </a:r>
            <a:r>
              <a:rPr lang="fi-FI" sz="2800" b="0" i="0" dirty="0" err="1">
                <a:solidFill>
                  <a:srgbClr val="097D45"/>
                </a:solidFill>
                <a:effectLst/>
                <a:latin typeface="ArialNova"/>
              </a:rPr>
              <a:t>esim</a:t>
            </a:r>
            <a:r>
              <a:rPr lang="fi-FI" sz="2800" b="0" i="0" dirty="0">
                <a:solidFill>
                  <a:srgbClr val="097D45"/>
                </a:solidFill>
                <a:effectLst/>
                <a:latin typeface="ArialNova"/>
              </a:rPr>
              <a:t> Japaniin).</a:t>
            </a:r>
          </a:p>
          <a:p>
            <a:pPr algn="l" rtl="0"/>
            <a:r>
              <a:rPr lang="fi-FI" sz="2800" b="0" i="0" dirty="0">
                <a:solidFill>
                  <a:srgbClr val="097D45"/>
                </a:solidFill>
                <a:effectLst/>
                <a:latin typeface="ArialNova"/>
              </a:rPr>
              <a:t>Käteistä on hyvä olla jo heti alkumatkasta (esim. taksiin tai bussiin lentokentällä).</a:t>
            </a:r>
          </a:p>
        </p:txBody>
      </p:sp>
      <p:pic>
        <p:nvPicPr>
          <p:cNvPr id="8" name="Picture 7">
            <a:extLst>
              <a:ext uri="{FF2B5EF4-FFF2-40B4-BE49-F238E27FC236}">
                <a16:creationId xmlns:a16="http://schemas.microsoft.com/office/drawing/2014/main" id="{F5C3871D-D09E-D161-BFDF-D3118963EC9E}"/>
              </a:ext>
            </a:extLst>
          </p:cNvPr>
          <p:cNvPicPr>
            <a:picLocks noChangeAspect="1"/>
          </p:cNvPicPr>
          <p:nvPr/>
        </p:nvPicPr>
        <p:blipFill>
          <a:blip r:embed="rId2"/>
          <a:stretch>
            <a:fillRect/>
          </a:stretch>
        </p:blipFill>
        <p:spPr>
          <a:xfrm>
            <a:off x="119336" y="-180934"/>
            <a:ext cx="3876675" cy="2162175"/>
          </a:xfrm>
          <a:prstGeom prst="rect">
            <a:avLst/>
          </a:prstGeom>
        </p:spPr>
      </p:pic>
    </p:spTree>
    <p:extLst>
      <p:ext uri="{BB962C8B-B14F-4D97-AF65-F5344CB8AC3E}">
        <p14:creationId xmlns:p14="http://schemas.microsoft.com/office/powerpoint/2010/main" val="267958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normAutofit/>
          </a:bodyPr>
          <a:lstStyle/>
          <a:p>
            <a:r>
              <a:rPr lang="sv-SE" b="1" dirty="0" err="1">
                <a:solidFill>
                  <a:schemeClr val="bg1"/>
                </a:solidFill>
                <a:highlight>
                  <a:srgbClr val="008000"/>
                </a:highlight>
                <a:latin typeface="Calibri Light" panose="020F0302020204030204" pitchFamily="34" charset="0"/>
              </a:rPr>
              <a:t>Mitä</a:t>
            </a:r>
            <a:r>
              <a:rPr lang="sv-SE" b="1" dirty="0">
                <a:solidFill>
                  <a:schemeClr val="bg1"/>
                </a:solidFill>
                <a:highlight>
                  <a:srgbClr val="008000"/>
                </a:highlight>
                <a:latin typeface="Calibri Light" panose="020F0302020204030204" pitchFamily="34" charset="0"/>
              </a:rPr>
              <a:t> </a:t>
            </a:r>
            <a:r>
              <a:rPr lang="sv-SE" b="1" dirty="0" err="1">
                <a:solidFill>
                  <a:schemeClr val="bg1"/>
                </a:solidFill>
                <a:highlight>
                  <a:srgbClr val="008000"/>
                </a:highlight>
                <a:latin typeface="Calibri Light" panose="020F0302020204030204" pitchFamily="34" charset="0"/>
              </a:rPr>
              <a:t>tehdä</a:t>
            </a:r>
            <a:r>
              <a:rPr lang="sv-SE" b="1" dirty="0">
                <a:solidFill>
                  <a:schemeClr val="bg1"/>
                </a:solidFill>
                <a:highlight>
                  <a:srgbClr val="008000"/>
                </a:highlight>
                <a:latin typeface="Calibri Light" panose="020F0302020204030204" pitchFamily="34" charset="0"/>
              </a:rPr>
              <a:t>, jos </a:t>
            </a:r>
            <a:r>
              <a:rPr lang="sv-SE" b="1" dirty="0" err="1">
                <a:solidFill>
                  <a:schemeClr val="bg1"/>
                </a:solidFill>
                <a:highlight>
                  <a:srgbClr val="008000"/>
                </a:highlight>
                <a:latin typeface="Calibri Light" panose="020F0302020204030204" pitchFamily="34" charset="0"/>
              </a:rPr>
              <a:t>rahat</a:t>
            </a:r>
            <a:r>
              <a:rPr lang="sv-SE" b="1" dirty="0">
                <a:solidFill>
                  <a:schemeClr val="bg1"/>
                </a:solidFill>
                <a:highlight>
                  <a:srgbClr val="008000"/>
                </a:highlight>
                <a:latin typeface="Calibri Light" panose="020F0302020204030204" pitchFamily="34" charset="0"/>
              </a:rPr>
              <a:t> </a:t>
            </a:r>
            <a:r>
              <a:rPr lang="sv-SE" b="1" dirty="0" err="1">
                <a:solidFill>
                  <a:schemeClr val="bg1"/>
                </a:solidFill>
                <a:highlight>
                  <a:srgbClr val="008000"/>
                </a:highlight>
                <a:latin typeface="Calibri Light" panose="020F0302020204030204" pitchFamily="34" charset="0"/>
              </a:rPr>
              <a:t>loppuvat</a:t>
            </a:r>
            <a:r>
              <a:rPr lang="sv-SE" b="1" i="0" dirty="0">
                <a:solidFill>
                  <a:schemeClr val="bg1"/>
                </a:solidFill>
                <a:effectLst/>
                <a:highlight>
                  <a:srgbClr val="008000"/>
                </a:highlight>
                <a:latin typeface="Calibri Light" panose="020F0302020204030204" pitchFamily="34" charset="0"/>
              </a:rPr>
              <a:t>?</a:t>
            </a:r>
            <a:endParaRPr lang="fi-FI" dirty="0">
              <a:solidFill>
                <a:schemeClr val="bg1"/>
              </a:solidFill>
              <a:highlight>
                <a:srgbClr val="008000"/>
              </a:highlight>
            </a:endParaRPr>
          </a:p>
        </p:txBody>
      </p:sp>
      <p:pic>
        <p:nvPicPr>
          <p:cNvPr id="4" name="Picture 3">
            <a:extLst>
              <a:ext uri="{FF2B5EF4-FFF2-40B4-BE49-F238E27FC236}">
                <a16:creationId xmlns:a16="http://schemas.microsoft.com/office/drawing/2014/main" id="{343B0DB3-BE8D-1E3C-150F-0DDC9155977D}"/>
              </a:ext>
            </a:extLst>
          </p:cNvPr>
          <p:cNvPicPr>
            <a:picLocks noChangeAspect="1"/>
          </p:cNvPicPr>
          <p:nvPr/>
        </p:nvPicPr>
        <p:blipFill>
          <a:blip r:embed="rId2"/>
          <a:stretch>
            <a:fillRect/>
          </a:stretch>
        </p:blipFill>
        <p:spPr>
          <a:xfrm>
            <a:off x="407368" y="441325"/>
            <a:ext cx="2095500" cy="1952625"/>
          </a:xfrm>
          <a:prstGeom prst="rect">
            <a:avLst/>
          </a:prstGeom>
        </p:spPr>
      </p:pic>
      <p:sp>
        <p:nvSpPr>
          <p:cNvPr id="6" name="TextBox 5">
            <a:extLst>
              <a:ext uri="{FF2B5EF4-FFF2-40B4-BE49-F238E27FC236}">
                <a16:creationId xmlns:a16="http://schemas.microsoft.com/office/drawing/2014/main" id="{FA6B9B22-B535-8C2C-C73A-B234144A24E9}"/>
              </a:ext>
            </a:extLst>
          </p:cNvPr>
          <p:cNvSpPr txBox="1"/>
          <p:nvPr/>
        </p:nvSpPr>
        <p:spPr>
          <a:xfrm>
            <a:off x="2567608" y="1443841"/>
            <a:ext cx="8424936" cy="4893647"/>
          </a:xfrm>
          <a:prstGeom prst="rect">
            <a:avLst/>
          </a:prstGeom>
          <a:noFill/>
        </p:spPr>
        <p:txBody>
          <a:bodyPr wrap="square">
            <a:spAutoFit/>
          </a:bodyPr>
          <a:lstStyle/>
          <a:p>
            <a:pPr algn="l" rtl="0"/>
            <a:r>
              <a:rPr lang="fi-FI" sz="2400" b="0" i="0" dirty="0">
                <a:solidFill>
                  <a:srgbClr val="00B050"/>
                </a:solidFill>
                <a:effectLst/>
                <a:latin typeface="Calibri" panose="020F0502020204030204" pitchFamily="34" charset="0"/>
              </a:rPr>
              <a:t>Laske matkan aikana paljonko rahaa on jäljellä ja yritä pysyä budjetissa.</a:t>
            </a:r>
            <a:br>
              <a:rPr lang="fi-FI" sz="2400" b="0" i="0" dirty="0">
                <a:solidFill>
                  <a:srgbClr val="00B050"/>
                </a:solidFill>
                <a:effectLst/>
                <a:latin typeface="Calibri" panose="020F0502020204030204" pitchFamily="34" charset="0"/>
              </a:rPr>
            </a:br>
            <a:endParaRPr lang="fi-FI" sz="2400" b="0" i="0" dirty="0">
              <a:solidFill>
                <a:srgbClr val="00B050"/>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Pysy selvillä luotto- tai pankkikortin saldosta.</a:t>
            </a:r>
            <a:br>
              <a:rPr lang="fi-FI" sz="2400" b="0" i="0" dirty="0">
                <a:solidFill>
                  <a:srgbClr val="00B050"/>
                </a:solidFill>
                <a:effectLst/>
                <a:latin typeface="Calibri" panose="020F0502020204030204" pitchFamily="34" charset="0"/>
              </a:rPr>
            </a:br>
            <a:endParaRPr lang="fi-FI" sz="2400" b="0" i="0" dirty="0">
              <a:solidFill>
                <a:srgbClr val="00B050"/>
              </a:solidFill>
              <a:effectLst/>
              <a:latin typeface="Calibri" panose="020F0502020204030204" pitchFamily="34" charset="0"/>
            </a:endParaRPr>
          </a:p>
          <a:p>
            <a:pPr algn="l" rtl="0"/>
            <a:r>
              <a:rPr lang="fi-FI" sz="2400" b="1" i="0" dirty="0">
                <a:solidFill>
                  <a:srgbClr val="00B050"/>
                </a:solidFill>
                <a:effectLst/>
                <a:latin typeface="Calibri" panose="020F0502020204030204" pitchFamily="34" charset="0"/>
              </a:rPr>
              <a:t>Älä pidä koko matkakassaa mukana, aina on mahdollista joutua ryöstön kohteeksi. </a:t>
            </a:r>
            <a:r>
              <a:rPr lang="fi-FI" sz="2400" b="0" i="0" dirty="0">
                <a:solidFill>
                  <a:srgbClr val="00B050"/>
                </a:solidFill>
                <a:effectLst/>
                <a:latin typeface="Calibri" panose="020F0502020204030204" pitchFamily="34" charset="0"/>
              </a:rPr>
              <a:t> </a:t>
            </a:r>
          </a:p>
          <a:p>
            <a:pPr algn="l" rtl="0"/>
            <a:endParaRPr lang="fi-FI" sz="2400" dirty="0">
              <a:solidFill>
                <a:srgbClr val="00B050"/>
              </a:solidFill>
              <a:latin typeface="Calibri" panose="020F0502020204030204" pitchFamily="34" charset="0"/>
            </a:endParaRPr>
          </a:p>
          <a:p>
            <a:pPr algn="l" rtl="0"/>
            <a:r>
              <a:rPr lang="fi-FI" sz="2400" b="0" i="0" dirty="0">
                <a:solidFill>
                  <a:srgbClr val="00B050"/>
                </a:solidFill>
                <a:effectLst/>
                <a:latin typeface="Calibri" panose="020F0502020204030204" pitchFamily="34" charset="0"/>
              </a:rPr>
              <a:t>Nettipankin kautta kätevä siirtää rahaa tilille.</a:t>
            </a:r>
            <a:r>
              <a:rPr lang="fi-FI" sz="2400" b="1" i="0" dirty="0">
                <a:solidFill>
                  <a:srgbClr val="00B050"/>
                </a:solidFill>
                <a:effectLst/>
                <a:latin typeface="Calibri" panose="020F0502020204030204" pitchFamily="34" charset="0"/>
              </a:rPr>
              <a:t> </a:t>
            </a:r>
            <a:br>
              <a:rPr lang="fi-FI" sz="2400" b="0" i="0" dirty="0">
                <a:solidFill>
                  <a:srgbClr val="00B050"/>
                </a:solidFill>
                <a:effectLst/>
                <a:latin typeface="Calibri" panose="020F0502020204030204" pitchFamily="34" charset="0"/>
              </a:rPr>
            </a:br>
            <a:r>
              <a:rPr lang="fi-FI" sz="2400" b="0" i="0" dirty="0">
                <a:solidFill>
                  <a:srgbClr val="00B050"/>
                </a:solidFill>
                <a:effectLst/>
                <a:latin typeface="Calibri" panose="020F0502020204030204" pitchFamily="34" charset="0"/>
              </a:rPr>
              <a:t>Jos korttikin on esim. varastetussa lompakossa, Suomesta käsin voi siirtää rahaa myös rahansiirtopalvelun kautta (esim. </a:t>
            </a:r>
            <a:r>
              <a:rPr lang="fi-FI" sz="2400" b="0" i="0" dirty="0" err="1">
                <a:solidFill>
                  <a:srgbClr val="00B050"/>
                </a:solidFill>
                <a:effectLst/>
                <a:latin typeface="Calibri" panose="020F0502020204030204" pitchFamily="34" charset="0"/>
              </a:rPr>
              <a:t>MoneyGram</a:t>
            </a:r>
            <a:r>
              <a:rPr lang="fi-FI" sz="2400" b="0" i="0" dirty="0">
                <a:solidFill>
                  <a:srgbClr val="00B050"/>
                </a:solidFill>
                <a:effectLst/>
                <a:latin typeface="Calibri" panose="020F0502020204030204" pitchFamily="34" charset="0"/>
              </a:rPr>
              <a:t> ja Western Union) paikalliseen rahannostopisteeseen, esim. pankkiin. </a:t>
            </a:r>
          </a:p>
        </p:txBody>
      </p:sp>
    </p:spTree>
    <p:extLst>
      <p:ext uri="{BB962C8B-B14F-4D97-AF65-F5344CB8AC3E}">
        <p14:creationId xmlns:p14="http://schemas.microsoft.com/office/powerpoint/2010/main" val="3613440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a:solidFill>
                  <a:schemeClr val="bg1"/>
                </a:solidFill>
                <a:highlight>
                  <a:srgbClr val="008000"/>
                </a:highlight>
              </a:rPr>
              <a:t>Kännykkä</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187871" y="1556792"/>
            <a:ext cx="10948689" cy="3508653"/>
          </a:xfrm>
          <a:prstGeom prst="rect">
            <a:avLst/>
          </a:prstGeom>
          <a:noFill/>
        </p:spPr>
        <p:txBody>
          <a:bodyPr wrap="square">
            <a:spAutoFit/>
          </a:bodyPr>
          <a:lstStyle/>
          <a:p>
            <a:pPr algn="l" rtl="0">
              <a:buFont typeface="Arial" panose="020B0604020202020204" pitchFamily="34" charset="0"/>
              <a:buChar char="•"/>
            </a:pPr>
            <a:r>
              <a:rPr lang="fi-FI" b="0" i="0" dirty="0">
                <a:solidFill>
                  <a:srgbClr val="00B050"/>
                </a:solidFill>
                <a:effectLst/>
                <a:latin typeface="Calibri" panose="020F0502020204030204" pitchFamily="34" charset="0"/>
              </a:rPr>
              <a:t>Ennen lähtöäsi tarkista operaattoriltasi, että puhelimesi toimii ulkomailla ja kohdemaassa (liittymäkohtaiset estot).</a:t>
            </a:r>
            <a:br>
              <a:rPr lang="fi-FI" b="0" i="0" dirty="0">
                <a:solidFill>
                  <a:srgbClr val="00B050"/>
                </a:solidFill>
                <a:effectLst/>
                <a:latin typeface="Calibri" panose="020F0502020204030204" pitchFamily="34" charset="0"/>
              </a:rPr>
            </a:br>
            <a:endParaRPr lang="fi-FI" b="0" i="0" dirty="0">
              <a:solidFill>
                <a:srgbClr val="00B050"/>
              </a:solidFill>
              <a:effectLst/>
              <a:latin typeface="Calibri" panose="020F0502020204030204" pitchFamily="34" charset="0"/>
            </a:endParaRPr>
          </a:p>
          <a:p>
            <a:pPr algn="l" rtl="0">
              <a:buFont typeface="Arial" panose="020B0604020202020204" pitchFamily="34" charset="0"/>
              <a:buChar char="•"/>
            </a:pPr>
            <a:r>
              <a:rPr lang="fi-FI" b="0" i="0" dirty="0">
                <a:solidFill>
                  <a:srgbClr val="00B050"/>
                </a:solidFill>
                <a:effectLst/>
                <a:latin typeface="Calibri" panose="020F0502020204030204" pitchFamily="34" charset="0"/>
              </a:rPr>
              <a:t>Ulkomailla voit valita useasta operaattorista, ota selvää operaattoriltasi puhelu- ja tekstiviestihinnoista. </a:t>
            </a:r>
            <a:br>
              <a:rPr lang="fi-FI" b="0" i="0" dirty="0">
                <a:solidFill>
                  <a:srgbClr val="00B050"/>
                </a:solidFill>
                <a:effectLst/>
                <a:latin typeface="Calibri" panose="020F0502020204030204" pitchFamily="34" charset="0"/>
              </a:rPr>
            </a:br>
            <a:endParaRPr lang="fi-FI" b="0" i="0" dirty="0">
              <a:solidFill>
                <a:srgbClr val="00B050"/>
              </a:solidFill>
              <a:effectLst/>
              <a:latin typeface="Calibri" panose="020F0502020204030204" pitchFamily="34" charset="0"/>
            </a:endParaRPr>
          </a:p>
          <a:p>
            <a:pPr algn="l" rtl="0">
              <a:buFont typeface="Arial" panose="020B0604020202020204" pitchFamily="34" charset="0"/>
              <a:buChar char="•"/>
            </a:pPr>
            <a:r>
              <a:rPr lang="fi-FI" b="0" i="0" dirty="0">
                <a:solidFill>
                  <a:srgbClr val="00B050"/>
                </a:solidFill>
                <a:effectLst/>
                <a:latin typeface="Calibri" panose="020F0502020204030204" pitchFamily="34" charset="0"/>
              </a:rPr>
              <a:t>Muista, että ulkomailla maksat myös puhelun vastaanottamisesta suomalaiseen numeroosi.</a:t>
            </a:r>
            <a:r>
              <a:rPr lang="fi-FI" b="1" i="0" dirty="0">
                <a:solidFill>
                  <a:srgbClr val="00B050"/>
                </a:solidFill>
                <a:effectLst/>
                <a:latin typeface="Calibri" panose="020F0502020204030204" pitchFamily="34" charset="0"/>
              </a:rPr>
              <a:t> </a:t>
            </a:r>
          </a:p>
          <a:p>
            <a:pPr algn="l" rtl="0">
              <a:buFont typeface="Arial" panose="020B0604020202020204" pitchFamily="34" charset="0"/>
              <a:buChar char="•"/>
            </a:pPr>
            <a:endParaRPr lang="fi-FI" b="0" i="0" dirty="0">
              <a:solidFill>
                <a:srgbClr val="00B050"/>
              </a:solidFill>
              <a:effectLst/>
              <a:latin typeface="Calibri" panose="020F0502020204030204" pitchFamily="34" charset="0"/>
            </a:endParaRPr>
          </a:p>
          <a:p>
            <a:pPr algn="l" rtl="0">
              <a:buFont typeface="Arial" panose="020B0604020202020204" pitchFamily="34" charset="0"/>
              <a:buChar char="•"/>
            </a:pPr>
            <a:r>
              <a:rPr lang="fi-FI" b="0" i="0" dirty="0">
                <a:solidFill>
                  <a:srgbClr val="00B050"/>
                </a:solidFill>
                <a:effectLst/>
                <a:latin typeface="Calibri" panose="020F0502020204030204" pitchFamily="34" charset="0"/>
              </a:rPr>
              <a:t>Sulje puhelinliittymäsi heti jos puhelin varastetaan. (Soitto operaattorisi hätänumeroon). Voit myös laittaa puhelimeen näytön lukituksen (tee ilmoitus silti). </a:t>
            </a:r>
            <a:br>
              <a:rPr lang="fi-FI" b="0" i="0" dirty="0">
                <a:solidFill>
                  <a:srgbClr val="00B050"/>
                </a:solidFill>
                <a:effectLst/>
                <a:latin typeface="Calibri" panose="020F0502020204030204" pitchFamily="34" charset="0"/>
              </a:rPr>
            </a:br>
            <a:endParaRPr lang="fi-FI" b="0" i="0" dirty="0">
              <a:solidFill>
                <a:srgbClr val="00B050"/>
              </a:solidFill>
              <a:effectLst/>
              <a:latin typeface="Calibri" panose="020F0502020204030204" pitchFamily="34" charset="0"/>
            </a:endParaRPr>
          </a:p>
          <a:p>
            <a:pPr algn="l" rtl="0">
              <a:buFont typeface="Arial" panose="020B0604020202020204" pitchFamily="34" charset="0"/>
              <a:buChar char="•"/>
            </a:pPr>
            <a:r>
              <a:rPr lang="fi-FI" b="0" i="0" dirty="0">
                <a:solidFill>
                  <a:srgbClr val="00B050"/>
                </a:solidFill>
                <a:effectLst/>
                <a:latin typeface="Calibri" panose="020F0502020204030204" pitchFamily="34" charset="0"/>
              </a:rPr>
              <a:t>Prepaid voi tulla halvemmaksi. Tarkista kuitenkin ettei puhelimessasi ole estoa toisen operaattorin kortin käyttämiseksi.</a:t>
            </a:r>
            <a:br>
              <a:rPr lang="fi-FI" sz="2400" b="0" i="0" dirty="0">
                <a:solidFill>
                  <a:srgbClr val="00B050"/>
                </a:solidFill>
                <a:effectLst/>
                <a:latin typeface="Calibri" panose="020F0502020204030204" pitchFamily="34" charset="0"/>
              </a:rPr>
            </a:br>
            <a:endParaRPr lang="fi-FI" sz="2400" b="0" i="0" dirty="0">
              <a:solidFill>
                <a:srgbClr val="00B05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7A5A8D8F-0C54-262D-66B9-0AFA9B1637E5}"/>
              </a:ext>
            </a:extLst>
          </p:cNvPr>
          <p:cNvPicPr>
            <a:picLocks noChangeAspect="1"/>
          </p:cNvPicPr>
          <p:nvPr/>
        </p:nvPicPr>
        <p:blipFill>
          <a:blip r:embed="rId2"/>
          <a:stretch>
            <a:fillRect/>
          </a:stretch>
        </p:blipFill>
        <p:spPr>
          <a:xfrm>
            <a:off x="8616280" y="4333875"/>
            <a:ext cx="3171825" cy="2524125"/>
          </a:xfrm>
          <a:prstGeom prst="rect">
            <a:avLst/>
          </a:prstGeom>
        </p:spPr>
      </p:pic>
    </p:spTree>
    <p:extLst>
      <p:ext uri="{BB962C8B-B14F-4D97-AF65-F5344CB8AC3E}">
        <p14:creationId xmlns:p14="http://schemas.microsoft.com/office/powerpoint/2010/main" val="3158127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Internet</a:t>
            </a:r>
            <a:endParaRPr lang="fi-FI" dirty="0"/>
          </a:p>
        </p:txBody>
      </p:sp>
      <p:pic>
        <p:nvPicPr>
          <p:cNvPr id="6" name="Picture 5">
            <a:extLst>
              <a:ext uri="{FF2B5EF4-FFF2-40B4-BE49-F238E27FC236}">
                <a16:creationId xmlns:a16="http://schemas.microsoft.com/office/drawing/2014/main" id="{7A5A8D8F-0C54-262D-66B9-0AFA9B1637E5}"/>
              </a:ext>
            </a:extLst>
          </p:cNvPr>
          <p:cNvPicPr>
            <a:picLocks noChangeAspect="1"/>
          </p:cNvPicPr>
          <p:nvPr/>
        </p:nvPicPr>
        <p:blipFill>
          <a:blip r:embed="rId2"/>
          <a:stretch>
            <a:fillRect/>
          </a:stretch>
        </p:blipFill>
        <p:spPr>
          <a:xfrm>
            <a:off x="0" y="116632"/>
            <a:ext cx="2232248" cy="1776414"/>
          </a:xfrm>
          <a:prstGeom prst="rect">
            <a:avLst/>
          </a:prstGeom>
        </p:spPr>
      </p:pic>
      <p:sp>
        <p:nvSpPr>
          <p:cNvPr id="5" name="TextBox 4">
            <a:extLst>
              <a:ext uri="{FF2B5EF4-FFF2-40B4-BE49-F238E27FC236}">
                <a16:creationId xmlns:a16="http://schemas.microsoft.com/office/drawing/2014/main" id="{5851DB03-F6C2-1C7A-7DA8-C497B675C3EB}"/>
              </a:ext>
            </a:extLst>
          </p:cNvPr>
          <p:cNvSpPr txBox="1"/>
          <p:nvPr/>
        </p:nvSpPr>
        <p:spPr>
          <a:xfrm>
            <a:off x="983432" y="1113560"/>
            <a:ext cx="10729192" cy="5724644"/>
          </a:xfrm>
          <a:prstGeom prst="rect">
            <a:avLst/>
          </a:prstGeom>
          <a:noFill/>
        </p:spPr>
        <p:txBody>
          <a:bodyPr wrap="square">
            <a:spAutoFit/>
          </a:bodyPr>
          <a:lstStyle/>
          <a:p>
            <a:pPr algn="l" rtl="0"/>
            <a:endParaRPr lang="fi-FI" b="0" i="0" dirty="0">
              <a:solidFill>
                <a:srgbClr val="212121"/>
              </a:solidFill>
              <a:effectLst/>
              <a:latin typeface="Calibri" panose="020F0502020204030204" pitchFamily="34" charset="0"/>
            </a:endParaRPr>
          </a:p>
          <a:p>
            <a:pPr algn="l" rtl="0"/>
            <a:endParaRPr lang="fi-FI" dirty="0">
              <a:solidFill>
                <a:srgbClr val="212121"/>
              </a:solidFill>
              <a:latin typeface="Calibri" panose="020F0502020204030204" pitchFamily="34" charset="0"/>
            </a:endParaRPr>
          </a:p>
          <a:p>
            <a:pPr algn="l" rtl="0"/>
            <a:endParaRPr lang="fi-FI" b="0" i="0" dirty="0">
              <a:solidFill>
                <a:srgbClr val="212121"/>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Puhelimella tai muulla laitteella surffailu netissä voi tulla hyvin kalliiksi ulkomailla. </a:t>
            </a:r>
          </a:p>
          <a:p>
            <a:pPr algn="l" rtl="0"/>
            <a:r>
              <a:rPr lang="fi-FI" sz="2400" b="0" i="0" dirty="0">
                <a:solidFill>
                  <a:srgbClr val="00B050"/>
                </a:solidFill>
                <a:effectLst/>
                <a:latin typeface="Calibri" panose="020F0502020204030204" pitchFamily="34" charset="0"/>
              </a:rPr>
              <a:t>Ota etukäteen selvää verkkovierailusta aiheutuvista maksuista operaattoriltasi. </a:t>
            </a:r>
          </a:p>
          <a:p>
            <a:pPr algn="l" rtl="0"/>
            <a:br>
              <a:rPr lang="fi-FI" sz="2400" b="0" i="0" dirty="0">
                <a:solidFill>
                  <a:srgbClr val="00B050"/>
                </a:solidFill>
                <a:effectLst/>
                <a:latin typeface="Calibri" panose="020F0502020204030204" pitchFamily="34" charset="0"/>
              </a:rPr>
            </a:br>
            <a:r>
              <a:rPr lang="fi-FI" sz="2400" b="0" i="0" dirty="0">
                <a:solidFill>
                  <a:srgbClr val="00B050"/>
                </a:solidFill>
                <a:effectLst/>
                <a:latin typeface="Calibri" panose="020F0502020204030204" pitchFamily="34" charset="0"/>
              </a:rPr>
              <a:t>Tarkista, ettei Internet ole päällä automaattisesti: dataverkkovierailun eli dataroamingin esto on yleensä älypuhelimessa vakioasetuksena ja jos ei, voit kytkeä mobiilidatan pois päältä manuaalisesti. Tällöin puhelimella ei pääse ulkomailla nettiin tai käyttämään muitakaan datasiirron vaatimia sovelluksia, esimerkiksi karttapalveluja tai pikaviestisovelluksia kuten </a:t>
            </a:r>
            <a:r>
              <a:rPr lang="fi-FI" sz="2400" b="0" i="0" dirty="0" err="1">
                <a:solidFill>
                  <a:srgbClr val="00B050"/>
                </a:solidFill>
                <a:effectLst/>
                <a:latin typeface="Calibri" panose="020F0502020204030204" pitchFamily="34" charset="0"/>
              </a:rPr>
              <a:t>iMessage</a:t>
            </a:r>
            <a:r>
              <a:rPr lang="fi-FI" sz="2400" b="0" i="0" dirty="0">
                <a:solidFill>
                  <a:srgbClr val="00B050"/>
                </a:solidFill>
                <a:effectLst/>
                <a:latin typeface="Calibri" panose="020F0502020204030204" pitchFamily="34" charset="0"/>
              </a:rPr>
              <a:t> ja WhatsApp. </a:t>
            </a:r>
          </a:p>
          <a:p>
            <a:pPr algn="l" rtl="0"/>
            <a:endParaRPr lang="fi-FI" sz="2400" dirty="0">
              <a:solidFill>
                <a:srgbClr val="00B050"/>
              </a:solidFill>
              <a:latin typeface="Calibri" panose="020F0502020204030204" pitchFamily="34" charset="0"/>
            </a:endParaRPr>
          </a:p>
          <a:p>
            <a:pPr algn="l" rtl="0"/>
            <a:r>
              <a:rPr lang="fi-FI" sz="2400" b="0" i="0" dirty="0">
                <a:solidFill>
                  <a:srgbClr val="00B050"/>
                </a:solidFill>
                <a:effectLst/>
                <a:latin typeface="Calibri" panose="020F0502020204030204" pitchFamily="34" charset="0"/>
              </a:rPr>
              <a:t>Myöskään kuva- tai videoviestien lähettäminen tai vastaanotto ei onnistu. Yritä löytää ilmainen langaton verkko, </a:t>
            </a:r>
            <a:r>
              <a:rPr lang="fi-FI" sz="2400" b="0" i="0" dirty="0" err="1">
                <a:solidFill>
                  <a:srgbClr val="00B050"/>
                </a:solidFill>
                <a:effectLst/>
                <a:latin typeface="Calibri" panose="020F0502020204030204" pitchFamily="34" charset="0"/>
              </a:rPr>
              <a:t>Wifi</a:t>
            </a:r>
            <a:r>
              <a:rPr lang="fi-FI" sz="2400" b="0" i="0" dirty="0">
                <a:solidFill>
                  <a:srgbClr val="00B050"/>
                </a:solidFill>
                <a:effectLst/>
                <a:latin typeface="Calibri" panose="020F0502020204030204" pitchFamily="34" charset="0"/>
              </a:rPr>
              <a:t> (etsi merkkejä esim. kouluissa, hotellissa, ravintolassa, julkisissa kulkuvälineissä). Dataroamingin voi laittaa päälle tilapäisesti.</a:t>
            </a:r>
          </a:p>
          <a:p>
            <a:pPr algn="l" rtl="0"/>
            <a:r>
              <a:rPr lang="fi-FI" sz="2400" b="0" i="0" dirty="0">
                <a:solidFill>
                  <a:srgbClr val="00B050"/>
                </a:solidFill>
                <a:effectLst/>
                <a:latin typeface="Calibri" panose="020F0502020204030204" pitchFamily="34" charset="0"/>
              </a:rPr>
              <a:t>Älä kirjaudu tuntemattomiin verkkoihin. </a:t>
            </a:r>
          </a:p>
        </p:txBody>
      </p:sp>
    </p:spTree>
    <p:extLst>
      <p:ext uri="{BB962C8B-B14F-4D97-AF65-F5344CB8AC3E}">
        <p14:creationId xmlns:p14="http://schemas.microsoft.com/office/powerpoint/2010/main" val="1877885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224136"/>
          </a:xfrm>
        </p:spPr>
        <p:txBody>
          <a:bodyPr/>
          <a:lstStyle/>
          <a:p>
            <a:r>
              <a:rPr lang="fi-FI" dirty="0">
                <a:solidFill>
                  <a:schemeClr val="bg1"/>
                </a:solidFill>
                <a:highlight>
                  <a:srgbClr val="008000"/>
                </a:highlight>
              </a:rPr>
              <a:t>Turvallisuus ja riskit</a:t>
            </a:r>
            <a:endParaRPr lang="fi-FI" dirty="0"/>
          </a:p>
        </p:txBody>
      </p:sp>
      <p:sp>
        <p:nvSpPr>
          <p:cNvPr id="5" name="TextBox 4">
            <a:extLst>
              <a:ext uri="{FF2B5EF4-FFF2-40B4-BE49-F238E27FC236}">
                <a16:creationId xmlns:a16="http://schemas.microsoft.com/office/drawing/2014/main" id="{5851DB03-F6C2-1C7A-7DA8-C497B675C3EB}"/>
              </a:ext>
            </a:extLst>
          </p:cNvPr>
          <p:cNvSpPr txBox="1"/>
          <p:nvPr/>
        </p:nvSpPr>
        <p:spPr>
          <a:xfrm>
            <a:off x="551384" y="836712"/>
            <a:ext cx="11161240" cy="4524315"/>
          </a:xfrm>
          <a:prstGeom prst="rect">
            <a:avLst/>
          </a:prstGeom>
          <a:noFill/>
        </p:spPr>
        <p:txBody>
          <a:bodyPr wrap="square">
            <a:spAutoFit/>
          </a:bodyPr>
          <a:lstStyle/>
          <a:p>
            <a:pPr algn="l" rtl="0"/>
            <a:endParaRPr lang="fi-FI"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Riskejä ulkomailla ovat</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800" dirty="0">
                <a:solidFill>
                  <a:srgbClr val="212121"/>
                </a:solidFill>
                <a:latin typeface="Calibri" panose="020F0502020204030204" pitchFamily="34" charset="0"/>
              </a:rPr>
              <a:t>r</a:t>
            </a:r>
            <a:r>
              <a:rPr lang="fi-FI" sz="2800" b="0" i="0" dirty="0">
                <a:solidFill>
                  <a:srgbClr val="212121"/>
                </a:solidFill>
                <a:effectLst/>
                <a:latin typeface="Calibri" panose="020F0502020204030204" pitchFamily="34" charset="0"/>
              </a:rPr>
              <a:t>yöstö</a:t>
            </a: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taskuvarkaus </a:t>
            </a: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pahoinpitely </a:t>
            </a: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raiskaus </a:t>
            </a: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huumaus </a:t>
            </a: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kidnappaus </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endParaRPr lang="fi-FI" dirty="0">
              <a:solidFill>
                <a:srgbClr val="212121"/>
              </a:solidFill>
              <a:latin typeface="Calibri" panose="020F0502020204030204" pitchFamily="34" charset="0"/>
            </a:endParaRPr>
          </a:p>
        </p:txBody>
      </p:sp>
    </p:spTree>
    <p:extLst>
      <p:ext uri="{BB962C8B-B14F-4D97-AF65-F5344CB8AC3E}">
        <p14:creationId xmlns:p14="http://schemas.microsoft.com/office/powerpoint/2010/main" val="1284981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Turvallisuus ja riskit</a:t>
            </a:r>
            <a:endParaRPr lang="fi-FI" dirty="0"/>
          </a:p>
        </p:txBody>
      </p:sp>
      <p:sp>
        <p:nvSpPr>
          <p:cNvPr id="5" name="TextBox 4">
            <a:extLst>
              <a:ext uri="{FF2B5EF4-FFF2-40B4-BE49-F238E27FC236}">
                <a16:creationId xmlns:a16="http://schemas.microsoft.com/office/drawing/2014/main" id="{5851DB03-F6C2-1C7A-7DA8-C497B675C3EB}"/>
              </a:ext>
            </a:extLst>
          </p:cNvPr>
          <p:cNvSpPr txBox="1"/>
          <p:nvPr/>
        </p:nvSpPr>
        <p:spPr>
          <a:xfrm>
            <a:off x="609600" y="1052736"/>
            <a:ext cx="11103024" cy="5539978"/>
          </a:xfrm>
          <a:prstGeom prst="rect">
            <a:avLst/>
          </a:prstGeom>
          <a:noFill/>
        </p:spPr>
        <p:txBody>
          <a:bodyPr wrap="square">
            <a:spAutoFit/>
          </a:bodyPr>
          <a:lstStyle/>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Luonnonkatastrofi</a:t>
            </a: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terrori-isku </a:t>
            </a: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pommi-isku </a:t>
            </a: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mielenosoitukset ja suuret väkimäärät </a:t>
            </a:r>
            <a:endParaRPr lang="fi-FI" sz="2800" dirty="0">
              <a:solidFill>
                <a:srgbClr val="212121"/>
              </a:solidFill>
              <a:latin typeface="Calibri" panose="020F0502020204030204" pitchFamily="34" charset="0"/>
            </a:endParaRP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vaarallinen liikenne </a:t>
            </a:r>
            <a:endParaRPr lang="fi-FI" sz="2800" dirty="0">
              <a:solidFill>
                <a:srgbClr val="212121"/>
              </a:solidFill>
              <a:latin typeface="Calibri" panose="020F0502020204030204" pitchFamily="34" charset="0"/>
            </a:endParaRP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sairaudet </a:t>
            </a: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huono hygienian taso</a:t>
            </a:r>
          </a:p>
          <a:p>
            <a:pPr marL="342900" indent="-342900" algn="l" rtl="0">
              <a:buFont typeface="Arial" panose="020B0604020202020204" pitchFamily="34" charset="0"/>
              <a:buChar char="•"/>
            </a:pPr>
            <a:r>
              <a:rPr lang="fi-FI" sz="2800" b="0" i="0" dirty="0">
                <a:solidFill>
                  <a:srgbClr val="212121"/>
                </a:solidFill>
                <a:effectLst/>
                <a:latin typeface="Calibri" panose="020F0502020204030204" pitchFamily="34" charset="0"/>
              </a:rPr>
              <a:t>myrkylliset kasvit ja eläimet </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Valtaosa matkaajista ei koskaan joudu näihin tilanteisiin. </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Kannattaa kuitenkin ennakoida tilanteita niin pienennät riskiä.</a:t>
            </a:r>
          </a:p>
          <a:p>
            <a:pPr algn="l" rtl="0"/>
            <a:endParaRPr lang="fi-FI" dirty="0">
              <a:solidFill>
                <a:srgbClr val="212121"/>
              </a:solidFill>
              <a:latin typeface="Calibri" panose="020F0502020204030204" pitchFamily="34" charset="0"/>
            </a:endParaRPr>
          </a:p>
        </p:txBody>
      </p:sp>
    </p:spTree>
    <p:extLst>
      <p:ext uri="{BB962C8B-B14F-4D97-AF65-F5344CB8AC3E}">
        <p14:creationId xmlns:p14="http://schemas.microsoft.com/office/powerpoint/2010/main" val="299271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Vaarojen ennakointi</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124744"/>
            <a:ext cx="9721080" cy="4832092"/>
          </a:xfrm>
          <a:prstGeom prst="rect">
            <a:avLst/>
          </a:prstGeom>
          <a:noFill/>
        </p:spPr>
        <p:txBody>
          <a:bodyPr wrap="square">
            <a:spAutoFit/>
          </a:bodyPr>
          <a:lstStyle/>
          <a:p>
            <a:pPr algn="l" rtl="0">
              <a:buFont typeface="Arial" panose="020B0604020202020204" pitchFamily="34" charset="0"/>
              <a:buChar char="•"/>
            </a:pPr>
            <a:r>
              <a:rPr lang="fi-FI" sz="2800" b="0" i="0" dirty="0">
                <a:solidFill>
                  <a:srgbClr val="212121"/>
                </a:solidFill>
                <a:effectLst/>
                <a:latin typeface="Calibri" panose="020F0502020204030204" pitchFamily="34" charset="0"/>
              </a:rPr>
              <a:t>Pidä silmäsi auki ja ole valppaana. Älä unohdu tarkastelemaan esim. kännykkääsi jolloin huomiosi on muualla. </a:t>
            </a:r>
          </a:p>
          <a:p>
            <a:pPr algn="l" rtl="0">
              <a:buFont typeface="Arial" panose="020B0604020202020204" pitchFamily="34" charset="0"/>
              <a:buChar char="•"/>
            </a:pPr>
            <a:endParaRPr lang="fi-FI" sz="28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Ryöstö/ taskuvarkaus: pidä reppua lukittuna ja käsilaukkua niin, että sen hihna menee vartalon poikki. Pidä arvoesineet ja rahat syvällä laukussa. Pidä laukusta kiinni erityisesti suurissa väkijoukoissa kuten junasta poistuttaessa, niissä on taskuvarkaan helppo toimia. Älä pidä lompakkoa takataskussa. Pidä poissa näkyvistä kultakorut, arvokkaan näköiset kellot, kamerat ja kännykät. Älä astu "pimeään" taksiin, joka voi ryöstää sinut. Älä juo niin että päihdyt, olet silloin helppo kohde. </a:t>
            </a:r>
            <a:endParaRPr lang="fi-FI" sz="2800" dirty="0"/>
          </a:p>
        </p:txBody>
      </p:sp>
    </p:spTree>
    <p:extLst>
      <p:ext uri="{BB962C8B-B14F-4D97-AF65-F5344CB8AC3E}">
        <p14:creationId xmlns:p14="http://schemas.microsoft.com/office/powerpoint/2010/main" val="3426548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Vaarojen ennakointi</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479376" y="1124744"/>
            <a:ext cx="10009112" cy="5693866"/>
          </a:xfrm>
          <a:prstGeom prst="rect">
            <a:avLst/>
          </a:prstGeom>
          <a:noFill/>
        </p:spPr>
        <p:txBody>
          <a:bodyPr wrap="square">
            <a:spAutoFit/>
          </a:bodyPr>
          <a:lstStyle/>
          <a:p>
            <a:pPr algn="l" rtl="0">
              <a:buFont typeface="Arial" panose="020B0604020202020204" pitchFamily="34" charset="0"/>
              <a:buChar char="•"/>
            </a:pPr>
            <a:r>
              <a:rPr lang="fi-FI" sz="2800" b="0" i="0" dirty="0">
                <a:solidFill>
                  <a:srgbClr val="212121"/>
                </a:solidFill>
                <a:effectLst/>
                <a:latin typeface="Calibri" panose="020F0502020204030204" pitchFamily="34" charset="0"/>
              </a:rPr>
              <a:t>Jätä passisi ja mielellään myös luottokorttisi majapaikkaan. Voit ojentaa feikkikukkaron ryöstäjälle.</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Huumaus: älä koskaan vastaanota tuntemattomalta mitään juotavaa tai syötävää, esim. virvokkeita tai makeisia, niillä voidaan huumata matkailijoita tyrmäystipoilla. Älä jätä ravintolassa ruoka-annosta tai juomalasia valvomatta.</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800" b="0" i="0" dirty="0">
                <a:solidFill>
                  <a:srgbClr val="212121"/>
                </a:solidFill>
                <a:effectLst/>
                <a:latin typeface="Calibri" panose="020F0502020204030204" pitchFamily="34" charset="0"/>
              </a:rPr>
              <a:t>Uhkaavat tilanteet: jos sinua uhataan väkivallalla, juokse pakoon, jos et pääse, yritä selvitä tilanteesta puhumalla tai puolustautumalla ja huutamalla koko ajan apua. </a:t>
            </a:r>
            <a:br>
              <a:rPr lang="fi-FI" sz="2800" b="0" i="0" dirty="0">
                <a:solidFill>
                  <a:srgbClr val="212121"/>
                </a:solidFill>
                <a:effectLst/>
                <a:latin typeface="Calibri" panose="020F0502020204030204" pitchFamily="34" charset="0"/>
              </a:rPr>
            </a:br>
            <a:endParaRPr lang="fi-FI" sz="2800" b="0" i="0" dirty="0">
              <a:solidFill>
                <a:srgbClr val="212121"/>
              </a:solidFill>
              <a:effectLst/>
              <a:latin typeface="Calibri" panose="020F0502020204030204" pitchFamily="34" charset="0"/>
            </a:endParaRPr>
          </a:p>
          <a:p>
            <a:pPr algn="l" rtl="0"/>
            <a:endParaRPr lang="fi-FI" sz="2800" dirty="0"/>
          </a:p>
        </p:txBody>
      </p:sp>
    </p:spTree>
    <p:extLst>
      <p:ext uri="{BB962C8B-B14F-4D97-AF65-F5344CB8AC3E}">
        <p14:creationId xmlns:p14="http://schemas.microsoft.com/office/powerpoint/2010/main" val="318481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A07D0-3699-4898-8267-EA6AF8BF8A05}"/>
              </a:ext>
            </a:extLst>
          </p:cNvPr>
          <p:cNvSpPr>
            <a:spLocks noGrp="1"/>
          </p:cNvSpPr>
          <p:nvPr>
            <p:ph type="ctrTitle"/>
          </p:nvPr>
        </p:nvSpPr>
        <p:spPr>
          <a:xfrm>
            <a:off x="2159563" y="188641"/>
            <a:ext cx="8256917" cy="1440160"/>
          </a:xfrm>
        </p:spPr>
        <p:txBody>
          <a:bodyPr/>
          <a:lstStyle/>
          <a:p>
            <a:br>
              <a:rPr lang="fi-FI" b="1" dirty="0"/>
            </a:br>
            <a:r>
              <a:rPr lang="fi-FI" b="1" dirty="0"/>
              <a:t>Millainen sää? </a:t>
            </a:r>
            <a:endParaRPr lang="fi-FI" dirty="0"/>
          </a:p>
        </p:txBody>
      </p:sp>
      <p:pic>
        <p:nvPicPr>
          <p:cNvPr id="6" name="Picture 5">
            <a:extLst>
              <a:ext uri="{FF2B5EF4-FFF2-40B4-BE49-F238E27FC236}">
                <a16:creationId xmlns:a16="http://schemas.microsoft.com/office/drawing/2014/main" id="{269FAA5F-1EF1-4A8F-B336-4CCDCEB4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1844824"/>
            <a:ext cx="7056784" cy="3939801"/>
          </a:xfrm>
          <a:prstGeom prst="rect">
            <a:avLst/>
          </a:prstGeom>
        </p:spPr>
      </p:pic>
    </p:spTree>
    <p:extLst>
      <p:ext uri="{BB962C8B-B14F-4D97-AF65-F5344CB8AC3E}">
        <p14:creationId xmlns:p14="http://schemas.microsoft.com/office/powerpoint/2010/main" val="1452245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Rikosilmoitus ja viranomaiset</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4832092"/>
          </a:xfrm>
          <a:prstGeom prst="rect">
            <a:avLst/>
          </a:prstGeom>
          <a:noFill/>
        </p:spPr>
        <p:txBody>
          <a:bodyPr wrap="square">
            <a:spAutoFit/>
          </a:bodyPr>
          <a:lstStyle/>
          <a:p>
            <a:pPr algn="l" rtl="0"/>
            <a:r>
              <a:rPr lang="fi-FI" sz="2800" b="0" i="0" dirty="0">
                <a:effectLst/>
                <a:latin typeface="Calibri" panose="020F0502020204030204" pitchFamily="34" charset="0"/>
              </a:rPr>
              <a:t>Tallenna mieleesi ja kännykkääsi poliisin numero ja opettele huutamaan apua paikallisella kielellä. </a:t>
            </a:r>
            <a:br>
              <a:rPr lang="fi-FI" sz="2800" b="0" i="0" dirty="0">
                <a:effectLst/>
                <a:latin typeface="Calibri" panose="020F0502020204030204" pitchFamily="34" charset="0"/>
              </a:rPr>
            </a:br>
            <a:endParaRPr lang="fi-FI" sz="2800" b="0" i="0" dirty="0">
              <a:effectLst/>
              <a:latin typeface="Calibri" panose="020F0502020204030204" pitchFamily="34" charset="0"/>
            </a:endParaRPr>
          </a:p>
          <a:p>
            <a:pPr algn="l" rtl="0"/>
            <a:r>
              <a:rPr lang="fi-FI" sz="2800" b="0" i="0" dirty="0">
                <a:effectLst/>
                <a:latin typeface="Calibri" panose="020F0502020204030204" pitchFamily="34" charset="0"/>
              </a:rPr>
              <a:t>Varkaus-, ryöstö- tai pahoinpitelytilanteesta sinun on tehtävä rikosilmoitus paikalliselle poliisille, jotta voit hakea korvausta esim. varastetusta tavarasta matkatavaravakuutuksen perusteella (huom. matkatavaravakuutus hankittava itse). Pyydä ilmoituksestasi kopio, joka liitetään korvaushakemukseen.</a:t>
            </a:r>
            <a:br>
              <a:rPr lang="fi-FI" sz="2800" b="0" i="0" dirty="0">
                <a:effectLst/>
                <a:latin typeface="Calibri" panose="020F0502020204030204" pitchFamily="34" charset="0"/>
              </a:rPr>
            </a:br>
            <a:endParaRPr lang="fi-FI" sz="2800" b="0" i="0" dirty="0">
              <a:effectLst/>
              <a:latin typeface="Calibri" panose="020F0502020204030204" pitchFamily="34" charset="0"/>
            </a:endParaRPr>
          </a:p>
          <a:p>
            <a:pPr algn="l" rtl="0"/>
            <a:r>
              <a:rPr lang="fi-FI" sz="2800" b="0" i="0" dirty="0">
                <a:effectLst/>
                <a:latin typeface="Calibri" panose="020F0502020204030204" pitchFamily="34" charset="0"/>
              </a:rPr>
              <a:t>On mahdollista, että joku myös tekeytyy viranomaiseksi, esimerkiksi vaatien rahaa tai henkilöllisyystodistusta keskellä katua. Näytä silloin mieluummin passin kopiota. </a:t>
            </a:r>
            <a:endParaRPr lang="fi-FI" sz="2800" dirty="0"/>
          </a:p>
        </p:txBody>
      </p:sp>
    </p:spTree>
    <p:extLst>
      <p:ext uri="{BB962C8B-B14F-4D97-AF65-F5344CB8AC3E}">
        <p14:creationId xmlns:p14="http://schemas.microsoft.com/office/powerpoint/2010/main" val="3256974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Vaarojen ennakointi</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335360" y="1340768"/>
            <a:ext cx="11737304" cy="6247864"/>
          </a:xfrm>
          <a:prstGeom prst="rect">
            <a:avLst/>
          </a:prstGeom>
          <a:noFill/>
        </p:spPr>
        <p:txBody>
          <a:bodyPr wrap="square">
            <a:spAutoFit/>
          </a:bodyPr>
          <a:lstStyle/>
          <a:p>
            <a:pPr algn="l" rtl="0">
              <a:buFont typeface="Arial" panose="020B0604020202020204" pitchFamily="34" charset="0"/>
              <a:buChar char="•"/>
            </a:pPr>
            <a:r>
              <a:rPr lang="fi-FI" sz="2000" b="0" i="0" dirty="0">
                <a:solidFill>
                  <a:srgbClr val="212121"/>
                </a:solidFill>
                <a:effectLst/>
                <a:latin typeface="Calibri" panose="020F0502020204030204" pitchFamily="34" charset="0"/>
              </a:rPr>
              <a:t>Liikenne - jalankulkijana pysyttele tien reunoilla, katso kaikkiin suuntiin risteyksessä, ole varovainen katua ylittäessäsi.</a:t>
            </a:r>
            <a:br>
              <a:rPr lang="fi-FI" sz="2000" b="0" i="0" dirty="0">
                <a:solidFill>
                  <a:srgbClr val="212121"/>
                </a:solidFill>
                <a:effectLst/>
                <a:latin typeface="Calibri" panose="020F0502020204030204" pitchFamily="34" charset="0"/>
              </a:rPr>
            </a:br>
            <a:endParaRPr lang="fi-FI" sz="20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000" b="0" i="0" dirty="0">
                <a:solidFill>
                  <a:srgbClr val="212121"/>
                </a:solidFill>
                <a:effectLst/>
                <a:latin typeface="Calibri" panose="020F0502020204030204" pitchFamily="34" charset="0"/>
              </a:rPr>
              <a:t>Vältä isoja kokoontumisia, kuten mielenosoituksia.</a:t>
            </a:r>
            <a:br>
              <a:rPr lang="fi-FI" sz="2000" b="0" i="0" dirty="0">
                <a:solidFill>
                  <a:srgbClr val="212121"/>
                </a:solidFill>
                <a:effectLst/>
                <a:latin typeface="Calibri" panose="020F0502020204030204" pitchFamily="34" charset="0"/>
              </a:rPr>
            </a:br>
            <a:endParaRPr lang="fi-FI" sz="20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000" b="0" i="0" dirty="0">
                <a:solidFill>
                  <a:srgbClr val="212121"/>
                </a:solidFill>
                <a:effectLst/>
                <a:latin typeface="Calibri" panose="020F0502020204030204" pitchFamily="34" charset="0"/>
              </a:rPr>
              <a:t>Seuraa ulkomaanuutisia jo ennen lähtöä sekä paikallisia ja kansainvälisiä medioita paikan päällä.</a:t>
            </a:r>
            <a:br>
              <a:rPr lang="fi-FI" sz="2000" b="0" i="0" dirty="0">
                <a:solidFill>
                  <a:srgbClr val="212121"/>
                </a:solidFill>
                <a:effectLst/>
                <a:latin typeface="Calibri" panose="020F0502020204030204" pitchFamily="34" charset="0"/>
              </a:rPr>
            </a:br>
            <a:endParaRPr lang="fi-FI" sz="20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000" b="0" i="0" dirty="0">
                <a:solidFill>
                  <a:srgbClr val="212121"/>
                </a:solidFill>
                <a:effectLst/>
                <a:latin typeface="Calibri" panose="020F0502020204030204" pitchFamily="34" charset="0"/>
              </a:rPr>
              <a:t>Seuraa ennen lähtöäsi ja paikan päällä Ulkoministeriön </a:t>
            </a:r>
            <a:r>
              <a:rPr lang="fi-FI" sz="2000" b="0" i="0" dirty="0">
                <a:solidFill>
                  <a:srgbClr val="008272"/>
                </a:solidFill>
                <a:effectLst/>
                <a:latin typeface="Calibri" panose="020F0502020204030204" pitchFamily="34" charset="0"/>
                <a:hlinkClick r:id="rId2"/>
              </a:rPr>
              <a:t>matkustustiedotteita</a:t>
            </a:r>
            <a:r>
              <a:rPr lang="fi-FI" sz="2000" b="0" i="0" dirty="0">
                <a:solidFill>
                  <a:srgbClr val="212121"/>
                </a:solidFill>
                <a:effectLst/>
                <a:latin typeface="Calibri" panose="020F0502020204030204" pitchFamily="34" charset="0"/>
              </a:rPr>
              <a:t> kohdemaahan kohdistuvista alueellisista riskeistä, kuten luonnonkatastrofit tai terroriuhka.</a:t>
            </a:r>
            <a:br>
              <a:rPr lang="fi-FI" sz="2000" b="0" i="0" dirty="0">
                <a:solidFill>
                  <a:srgbClr val="212121"/>
                </a:solidFill>
                <a:effectLst/>
                <a:latin typeface="Calibri" panose="020F0502020204030204" pitchFamily="34" charset="0"/>
              </a:rPr>
            </a:br>
            <a:endParaRPr lang="fi-FI" sz="20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000" b="0" i="0" dirty="0">
                <a:solidFill>
                  <a:srgbClr val="212121"/>
                </a:solidFill>
                <a:effectLst/>
                <a:latin typeface="Calibri" panose="020F0502020204030204" pitchFamily="34" charset="0"/>
              </a:rPr>
              <a:t>Tee matkustusilmoitus ennen lähtöä ulkoministeriön sivuilla, silloin suurlähetystö Suomessa tietää missä olet katastrofitilanteiden varalta ja se voi myös varoittaa niistä.</a:t>
            </a:r>
            <a:br>
              <a:rPr lang="fi-FI" sz="2000" b="0" i="0" dirty="0">
                <a:solidFill>
                  <a:srgbClr val="212121"/>
                </a:solidFill>
                <a:effectLst/>
                <a:latin typeface="Calibri" panose="020F0502020204030204" pitchFamily="34" charset="0"/>
              </a:rPr>
            </a:br>
            <a:endParaRPr lang="fi-FI" sz="2000" b="0" i="0" dirty="0">
              <a:solidFill>
                <a:srgbClr val="212121"/>
              </a:solidFill>
              <a:effectLst/>
              <a:latin typeface="Calibri" panose="020F0502020204030204" pitchFamily="34" charset="0"/>
            </a:endParaRPr>
          </a:p>
          <a:p>
            <a:pPr algn="l" rtl="0">
              <a:buFont typeface="Arial" panose="020B0604020202020204" pitchFamily="34" charset="0"/>
              <a:buChar char="•"/>
            </a:pPr>
            <a:r>
              <a:rPr lang="fi-FI" sz="2000" b="0" i="0" dirty="0">
                <a:solidFill>
                  <a:srgbClr val="212121"/>
                </a:solidFill>
                <a:effectLst/>
                <a:latin typeface="Calibri" panose="020F0502020204030204" pitchFamily="34" charset="0"/>
              </a:rPr>
              <a:t>Seuraa paikallisia tiedotusvälineitä ja viranomaisen antamia toimintaohjeita kriisin sattuessa. </a:t>
            </a:r>
          </a:p>
          <a:p>
            <a:pPr algn="l" rtl="0"/>
            <a:endParaRPr lang="fi-FI" sz="2000" b="0" i="0" dirty="0">
              <a:solidFill>
                <a:srgbClr val="212121"/>
              </a:solidFill>
              <a:effectLst/>
              <a:latin typeface="Calibri" panose="020F0502020204030204" pitchFamily="34" charset="0"/>
            </a:endParaRPr>
          </a:p>
          <a:p>
            <a:pPr algn="l" rtl="0"/>
            <a:r>
              <a:rPr lang="fi-FI" sz="2400" b="1" dirty="0">
                <a:solidFill>
                  <a:srgbClr val="0070C0"/>
                </a:solidFill>
                <a:latin typeface="Calibri" panose="020F0502020204030204" pitchFamily="34" charset="0"/>
              </a:rPr>
              <a:t>9. tehtävä: Tee matkustusilmoitus tästä: </a:t>
            </a:r>
            <a:r>
              <a:rPr lang="fi-FI" sz="2000" b="0" i="0" dirty="0">
                <a:solidFill>
                  <a:srgbClr val="008272"/>
                </a:solidFill>
                <a:effectLst/>
                <a:latin typeface="Calibri" panose="020F0502020204030204" pitchFamily="34" charset="0"/>
                <a:hlinkClick r:id="rId3"/>
              </a:rPr>
              <a:t>Matkustusilmoitus</a:t>
            </a:r>
            <a:endParaRPr lang="fi-FI" sz="2000" b="0" i="0" dirty="0">
              <a:solidFill>
                <a:srgbClr val="212121"/>
              </a:solidFill>
              <a:effectLst/>
              <a:latin typeface="Calibri" panose="020F0502020204030204" pitchFamily="34" charset="0"/>
            </a:endParaRPr>
          </a:p>
          <a:p>
            <a:pPr algn="l" rtl="0"/>
            <a:br>
              <a:rPr lang="fi-FI" sz="2400" b="0" i="0" dirty="0">
                <a:solidFill>
                  <a:srgbClr val="212121"/>
                </a:solidFill>
                <a:effectLst/>
                <a:latin typeface="Calibri" panose="020F0502020204030204" pitchFamily="34" charset="0"/>
              </a:rPr>
            </a:br>
            <a:endParaRPr lang="fi-FI" sz="2400" b="0" i="0" dirty="0">
              <a:solidFill>
                <a:srgbClr val="212121"/>
              </a:solidFill>
              <a:effectLst/>
              <a:latin typeface="Calibri" panose="020F0502020204030204" pitchFamily="34" charset="0"/>
            </a:endParaRPr>
          </a:p>
          <a:p>
            <a:pPr algn="l" rtl="0"/>
            <a:endParaRPr lang="fi-FI" sz="2800" dirty="0"/>
          </a:p>
        </p:txBody>
      </p:sp>
    </p:spTree>
    <p:extLst>
      <p:ext uri="{BB962C8B-B14F-4D97-AF65-F5344CB8AC3E}">
        <p14:creationId xmlns:p14="http://schemas.microsoft.com/office/powerpoint/2010/main" val="2679634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Jos passi katoaa</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5940088"/>
          </a:xfrm>
          <a:prstGeom prst="rect">
            <a:avLst/>
          </a:prstGeom>
          <a:noFill/>
        </p:spPr>
        <p:txBody>
          <a:bodyPr wrap="square">
            <a:spAutoFit/>
          </a:bodyPr>
          <a:lstStyle/>
          <a:p>
            <a:pPr algn="l" rtl="0"/>
            <a:r>
              <a:rPr lang="fi-FI" sz="2800" dirty="0"/>
              <a:t>Jos passisi katoaa, tee ilmoitus paikalliselle poliisille. </a:t>
            </a:r>
          </a:p>
          <a:p>
            <a:pPr algn="l" rtl="0"/>
            <a:endParaRPr lang="fi-FI" sz="2800" dirty="0"/>
          </a:p>
          <a:p>
            <a:pPr algn="l" rtl="0"/>
            <a:r>
              <a:rPr lang="fi-FI" sz="2800" dirty="0"/>
              <a:t>Mene ilmoituksen kopion kanssa Suomen edustustoon. Jos sellaista ei maassa ole, käy myös toisen Pohjoismaan tai EU-maan edustusto. </a:t>
            </a:r>
          </a:p>
          <a:p>
            <a:pPr algn="l" rtl="0"/>
            <a:r>
              <a:rPr lang="fi-FI" sz="2800" dirty="0"/>
              <a:t>Edustustosta saat väliaikaisen passin. </a:t>
            </a:r>
          </a:p>
          <a:p>
            <a:pPr algn="l" rtl="0"/>
            <a:endParaRPr lang="fi-FI" sz="2800" dirty="0"/>
          </a:p>
          <a:p>
            <a:r>
              <a:rPr lang="fi-FI" sz="2800" dirty="0"/>
              <a:t>Tässä auttaa, että sinulla on kadonneen passisi kopio ja kuva sähköpostissa tai pilvipalvelussa </a:t>
            </a:r>
            <a:r>
              <a:rPr lang="fi-FI" sz="2800" dirty="0">
                <a:solidFill>
                  <a:srgbClr val="FF0000"/>
                </a:solidFill>
              </a:rPr>
              <a:t>(pakollinen). </a:t>
            </a:r>
            <a:r>
              <a:rPr lang="fi-FI" sz="2400" i="0" dirty="0">
                <a:effectLst/>
                <a:latin typeface="ArialNova"/>
              </a:rPr>
              <a:t>Ota kaikista tärkeistä asiakirjoista myös paperikopiot mukaan, niistä on hyötyä katoamistapauksissa.</a:t>
            </a:r>
            <a:endParaRPr lang="fi-FI" sz="2400" dirty="0"/>
          </a:p>
          <a:p>
            <a:pPr algn="l" rtl="0"/>
            <a:endParaRPr lang="fi-FI" sz="2400" dirty="0"/>
          </a:p>
          <a:p>
            <a:r>
              <a:rPr lang="fi-FI" sz="2800" b="1" dirty="0">
                <a:solidFill>
                  <a:srgbClr val="0070C0"/>
                </a:solidFill>
              </a:rPr>
              <a:t>10. tehtävä: Ota valokuva tärkeistä asiakirjoistasi ja tallenna </a:t>
            </a:r>
            <a:r>
              <a:rPr lang="fi-FI" sz="2800" b="1" dirty="0" err="1">
                <a:solidFill>
                  <a:srgbClr val="0070C0"/>
                </a:solidFill>
              </a:rPr>
              <a:t>onedrive</a:t>
            </a:r>
            <a:r>
              <a:rPr lang="fi-FI" sz="2800" b="1" dirty="0">
                <a:solidFill>
                  <a:srgbClr val="0070C0"/>
                </a:solidFill>
              </a:rPr>
              <a:t>-kansioon ja tallenna tärkeät numerot myös puhelimeesi. </a:t>
            </a:r>
            <a:r>
              <a:rPr lang="fi-FI" sz="2400" b="1" i="0" dirty="0">
                <a:solidFill>
                  <a:srgbClr val="0070C0"/>
                </a:solidFill>
                <a:effectLst/>
                <a:latin typeface="ArialNova"/>
              </a:rPr>
              <a:t>Lähetä sähköposti myös perheellesi, jotta ne ovat tulostettavissa myös Suomessa.</a:t>
            </a:r>
            <a:br>
              <a:rPr lang="fi-FI" sz="2800" b="1" i="0" dirty="0">
                <a:solidFill>
                  <a:srgbClr val="0070C0"/>
                </a:solidFill>
                <a:effectLst/>
                <a:latin typeface="ArialNova"/>
              </a:rPr>
            </a:br>
            <a:endParaRPr lang="fi-FI" sz="2800" b="1" dirty="0">
              <a:solidFill>
                <a:srgbClr val="0070C0"/>
              </a:solidFill>
            </a:endParaRPr>
          </a:p>
        </p:txBody>
      </p:sp>
    </p:spTree>
    <p:extLst>
      <p:ext uri="{BB962C8B-B14F-4D97-AF65-F5344CB8AC3E}">
        <p14:creationId xmlns:p14="http://schemas.microsoft.com/office/powerpoint/2010/main" val="387684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Ennakointi</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5693866"/>
          </a:xfrm>
          <a:prstGeom prst="rect">
            <a:avLst/>
          </a:prstGeom>
          <a:noFill/>
        </p:spPr>
        <p:txBody>
          <a:bodyPr wrap="square">
            <a:spAutoFit/>
          </a:bodyPr>
          <a:lstStyle/>
          <a:p>
            <a:pPr algn="l" rtl="0"/>
            <a:r>
              <a:rPr lang="fi-FI" sz="2800" b="0" i="0" dirty="0">
                <a:solidFill>
                  <a:srgbClr val="212121"/>
                </a:solidFill>
                <a:effectLst/>
                <a:latin typeface="Calibri" panose="020F0502020204030204" pitchFamily="34" charset="0"/>
              </a:rPr>
              <a:t>Älä liiku etenkään yksin valaisemattomilla alueilla äläkä missään, missä ei liiku runsaasti ihmisiä. </a:t>
            </a:r>
          </a:p>
          <a:p>
            <a:pPr algn="l" rtl="0"/>
            <a:endParaRPr lang="fi-FI" sz="2800" dirty="0">
              <a:solidFill>
                <a:srgbClr val="212121"/>
              </a:solidFill>
              <a:latin typeface="Calibri" panose="020F0502020204030204" pitchFamily="34" charset="0"/>
            </a:endParaRPr>
          </a:p>
          <a:p>
            <a:pPr algn="l" rtl="0"/>
            <a:r>
              <a:rPr lang="fi-FI" sz="2800" b="0" i="0" dirty="0">
                <a:solidFill>
                  <a:srgbClr val="212121"/>
                </a:solidFill>
                <a:effectLst/>
                <a:latin typeface="Calibri" panose="020F0502020204030204" pitchFamily="34" charset="0"/>
              </a:rPr>
              <a:t>Käytä pimeällä taksia ja suunnittele kulkureittisi etukäteen.</a:t>
            </a:r>
          </a:p>
          <a:p>
            <a:pPr algn="l" rtl="0"/>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Älä näytä siltä, että olet eksyksissä, vaikka tosiasiassa olisitkin. </a:t>
            </a:r>
          </a:p>
          <a:p>
            <a:pPr algn="l" rtl="0"/>
            <a:endParaRPr lang="fi-FI" sz="2800" dirty="0">
              <a:solidFill>
                <a:srgbClr val="212121"/>
              </a:solidFill>
              <a:latin typeface="Calibri" panose="020F0502020204030204" pitchFamily="34" charset="0"/>
            </a:endParaRPr>
          </a:p>
          <a:p>
            <a:pPr algn="l" rtl="0"/>
            <a:r>
              <a:rPr lang="fi-FI" sz="2800" b="0" i="0" dirty="0">
                <a:solidFill>
                  <a:srgbClr val="212121"/>
                </a:solidFill>
                <a:effectLst/>
                <a:latin typeface="Calibri" panose="020F0502020204030204" pitchFamily="34" charset="0"/>
              </a:rPr>
              <a:t>Älä tutki karttaa äläkä opaskirjoja keskellä katua vaan hakeudu turvallisen näköiseen kahvilaan, kauppaan tai muuhun sisätilaan tutkimaan niitä.</a:t>
            </a:r>
          </a:p>
          <a:p>
            <a:pPr algn="l" rtl="0"/>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Pukeudu tavallisiin ja halpoihin vaatteisiin äläkä herätä huomiota arvoesineillä tai käytöksellä.</a:t>
            </a:r>
          </a:p>
          <a:p>
            <a:pPr algn="l" rtl="0"/>
            <a:endParaRPr lang="fi-FI" sz="2800" dirty="0"/>
          </a:p>
        </p:txBody>
      </p:sp>
    </p:spTree>
    <p:extLst>
      <p:ext uri="{BB962C8B-B14F-4D97-AF65-F5344CB8AC3E}">
        <p14:creationId xmlns:p14="http://schemas.microsoft.com/office/powerpoint/2010/main" val="1304957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609600" y="-99392"/>
            <a:ext cx="10972800" cy="1517030"/>
          </a:xfrm>
        </p:spPr>
        <p:txBody>
          <a:bodyPr/>
          <a:lstStyle/>
          <a:p>
            <a:r>
              <a:rPr lang="fi-FI" dirty="0">
                <a:solidFill>
                  <a:schemeClr val="bg1"/>
                </a:solidFill>
                <a:highlight>
                  <a:srgbClr val="008000"/>
                </a:highlight>
              </a:rPr>
              <a:t>Matkustustiedote - varautuminen</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263352" y="1340768"/>
            <a:ext cx="11928648" cy="4832092"/>
          </a:xfrm>
          <a:prstGeom prst="rect">
            <a:avLst/>
          </a:prstGeom>
          <a:noFill/>
        </p:spPr>
        <p:txBody>
          <a:bodyPr wrap="square">
            <a:spAutoFit/>
          </a:bodyPr>
          <a:lstStyle/>
          <a:p>
            <a:pPr algn="l" rtl="0"/>
            <a:r>
              <a:rPr lang="fi-FI" sz="2800" b="0" i="0" dirty="0">
                <a:solidFill>
                  <a:srgbClr val="212121"/>
                </a:solidFill>
                <a:effectLst/>
                <a:latin typeface="Calibri" panose="020F0502020204030204" pitchFamily="34" charset="0"/>
              </a:rPr>
              <a:t>Perehdy jo ennen lähtöäsi Suomen ulkoministeriön matkustustiedotteisiin, joista selviää valtiot ja niiden osat, joissa arvellaan olevan vaarallista esim. poliittisen kriisin, sissitoiminnan tai luonnonmullistuksen vuoksi.</a:t>
            </a:r>
          </a:p>
          <a:p>
            <a:pPr algn="l" rtl="0"/>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Hanki tietoa netistä ja matkaoppaista sekä kohteessa aikaisemmin olleilta opettajilta, opiskelijoilta ja tutuiltasi millaisia suosituksia ja kokemuksia heillä on.</a:t>
            </a:r>
          </a:p>
          <a:p>
            <a:pPr algn="l" rtl="0"/>
            <a:endParaRPr lang="fi-FI" sz="2800" b="0" i="0" dirty="0">
              <a:solidFill>
                <a:srgbClr val="212121"/>
              </a:solidFill>
              <a:effectLst/>
              <a:latin typeface="Calibri" panose="020F0502020204030204" pitchFamily="34" charset="0"/>
            </a:endParaRPr>
          </a:p>
          <a:p>
            <a:pPr algn="l" rtl="0"/>
            <a:r>
              <a:rPr lang="fi-FI" sz="2800" b="0" i="0" dirty="0">
                <a:solidFill>
                  <a:srgbClr val="212121"/>
                </a:solidFill>
                <a:effectLst/>
                <a:latin typeface="Calibri" panose="020F0502020204030204" pitchFamily="34" charset="0"/>
              </a:rPr>
              <a:t>Kohteessa keskustele paikallisen yhteyshenkilömme tai muiden paikallisten, esim. työkavereiden kanssa turvallisuudesta eri alueilla, vaikkapa tietyssä kaupunginosassa. </a:t>
            </a:r>
          </a:p>
          <a:p>
            <a:pPr algn="l" rtl="0"/>
            <a:endParaRPr lang="fi-FI" sz="2800" dirty="0"/>
          </a:p>
        </p:txBody>
      </p:sp>
    </p:spTree>
    <p:extLst>
      <p:ext uri="{BB962C8B-B14F-4D97-AF65-F5344CB8AC3E}">
        <p14:creationId xmlns:p14="http://schemas.microsoft.com/office/powerpoint/2010/main" val="2187226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normAutofit/>
          </a:bodyPr>
          <a:lstStyle/>
          <a:p>
            <a:r>
              <a:rPr lang="fi-FI" b="1" i="0" dirty="0">
                <a:solidFill>
                  <a:schemeClr val="bg1"/>
                </a:solidFill>
                <a:effectLst/>
                <a:highlight>
                  <a:srgbClr val="008000"/>
                </a:highlight>
                <a:latin typeface="Calibri Light" panose="020F0302020204030204" pitchFamily="34" charset="0"/>
              </a:rPr>
              <a:t>Eri kulttuurien koodeja: käsimerkit ym. </a:t>
            </a:r>
            <a:endParaRPr lang="fi-FI" dirty="0">
              <a:solidFill>
                <a:schemeClr val="bg1"/>
              </a:solidFill>
              <a:highlight>
                <a:srgbClr val="008000"/>
              </a:highlight>
            </a:endParaRPr>
          </a:p>
        </p:txBody>
      </p:sp>
      <p:pic>
        <p:nvPicPr>
          <p:cNvPr id="5" name="Picture 4">
            <a:extLst>
              <a:ext uri="{FF2B5EF4-FFF2-40B4-BE49-F238E27FC236}">
                <a16:creationId xmlns:a16="http://schemas.microsoft.com/office/drawing/2014/main" id="{DBD4580B-E1C0-CF1C-6F46-9CFDB0B7A71C}"/>
              </a:ext>
            </a:extLst>
          </p:cNvPr>
          <p:cNvPicPr>
            <a:picLocks noChangeAspect="1"/>
          </p:cNvPicPr>
          <p:nvPr/>
        </p:nvPicPr>
        <p:blipFill>
          <a:blip r:embed="rId2"/>
          <a:stretch>
            <a:fillRect/>
          </a:stretch>
        </p:blipFill>
        <p:spPr>
          <a:xfrm>
            <a:off x="3791744" y="1700808"/>
            <a:ext cx="3886200" cy="4592637"/>
          </a:xfrm>
          <a:prstGeom prst="rect">
            <a:avLst/>
          </a:prstGeom>
        </p:spPr>
      </p:pic>
    </p:spTree>
    <p:extLst>
      <p:ext uri="{BB962C8B-B14F-4D97-AF65-F5344CB8AC3E}">
        <p14:creationId xmlns:p14="http://schemas.microsoft.com/office/powerpoint/2010/main" val="2167472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normAutofit/>
          </a:bodyPr>
          <a:lstStyle/>
          <a:p>
            <a:r>
              <a:rPr lang="fi-FI" b="1" dirty="0">
                <a:solidFill>
                  <a:schemeClr val="bg1"/>
                </a:solidFill>
                <a:highlight>
                  <a:srgbClr val="008000"/>
                </a:highlight>
                <a:latin typeface="Calibri Light" panose="020F0302020204030204" pitchFamily="34" charset="0"/>
              </a:rPr>
              <a:t>Kulttuurishokki</a:t>
            </a:r>
            <a:endParaRPr lang="fi-FI" dirty="0">
              <a:solidFill>
                <a:schemeClr val="bg1"/>
              </a:solidFill>
              <a:highlight>
                <a:srgbClr val="008000"/>
              </a:highlight>
            </a:endParaRPr>
          </a:p>
        </p:txBody>
      </p:sp>
      <p:sp>
        <p:nvSpPr>
          <p:cNvPr id="5" name="TextBox 4">
            <a:extLst>
              <a:ext uri="{FF2B5EF4-FFF2-40B4-BE49-F238E27FC236}">
                <a16:creationId xmlns:a16="http://schemas.microsoft.com/office/drawing/2014/main" id="{98BB1A59-4252-C0C5-A0E7-C974D540A3A6}"/>
              </a:ext>
            </a:extLst>
          </p:cNvPr>
          <p:cNvSpPr txBox="1"/>
          <p:nvPr/>
        </p:nvSpPr>
        <p:spPr>
          <a:xfrm>
            <a:off x="911424" y="1556792"/>
            <a:ext cx="8232576" cy="4524315"/>
          </a:xfrm>
          <a:prstGeom prst="rect">
            <a:avLst/>
          </a:prstGeom>
          <a:noFill/>
        </p:spPr>
        <p:txBody>
          <a:bodyPr wrap="square">
            <a:spAutoFit/>
          </a:bodyPr>
          <a:lstStyle/>
          <a:p>
            <a:pPr algn="l" rtl="0"/>
            <a:r>
              <a:rPr lang="fi-FI" sz="2800" b="0" i="0" dirty="0">
                <a:solidFill>
                  <a:srgbClr val="097D45"/>
                </a:solidFill>
                <a:effectLst/>
                <a:latin typeface="ArialNova"/>
              </a:rPr>
              <a:t>Kulttuurisokilla tarkoitetaan vieraaseen maahan ja vieraaseen kulttuuriin sopeutumisen aiheuttamaa stressiä.</a:t>
            </a:r>
          </a:p>
          <a:p>
            <a:pPr algn="l" rtl="0"/>
            <a:r>
              <a:rPr lang="fi-FI" sz="2800" b="0" i="0" dirty="0">
                <a:solidFill>
                  <a:srgbClr val="097D45"/>
                </a:solidFill>
                <a:effectLst/>
                <a:latin typeface="ArialNova"/>
              </a:rPr>
              <a:t>Eri asteista kulttuurista sopeutumista ilmenee aina, kun ihminen vaihtaa paikkaansa tutusta ympäristöstä uuteen.</a:t>
            </a:r>
          </a:p>
          <a:p>
            <a:pPr algn="l" rtl="0"/>
            <a:endParaRPr lang="fi-FI" sz="2800" dirty="0">
              <a:solidFill>
                <a:srgbClr val="097D45"/>
              </a:solidFill>
              <a:latin typeface="ArialNova"/>
            </a:endParaRPr>
          </a:p>
          <a:p>
            <a:pPr algn="l" rtl="0"/>
            <a:r>
              <a:rPr lang="fi-FI" sz="2800" b="0" i="0" dirty="0">
                <a:solidFill>
                  <a:srgbClr val="097D45"/>
                </a:solidFill>
                <a:effectLst/>
                <a:latin typeface="ArialNova"/>
              </a:rPr>
              <a:t>Katso video: </a:t>
            </a:r>
            <a:r>
              <a:rPr lang="fi-FI" sz="2800" b="0" i="0" dirty="0">
                <a:solidFill>
                  <a:srgbClr val="097D45"/>
                </a:solidFill>
                <a:effectLst/>
                <a:latin typeface="ArialNova"/>
                <a:hlinkClick r:id="rId2"/>
              </a:rPr>
              <a:t>https://youtu.be/gb_Sf9m2BDo</a:t>
            </a:r>
            <a:endParaRPr lang="fi-FI" sz="2800" b="0" i="0" dirty="0">
              <a:solidFill>
                <a:srgbClr val="097D45"/>
              </a:solidFill>
              <a:effectLst/>
              <a:latin typeface="ArialNova"/>
            </a:endParaRPr>
          </a:p>
          <a:p>
            <a:pPr algn="l" rtl="0"/>
            <a:endParaRPr lang="fi-FI" sz="2800" b="0" i="0" dirty="0">
              <a:solidFill>
                <a:srgbClr val="097D45"/>
              </a:solidFill>
              <a:effectLst/>
              <a:latin typeface="ArialNova"/>
            </a:endParaRPr>
          </a:p>
          <a:p>
            <a:br>
              <a:rPr lang="fi-FI" dirty="0"/>
            </a:br>
            <a:endParaRPr lang="fi-FI" dirty="0"/>
          </a:p>
        </p:txBody>
      </p:sp>
    </p:spTree>
    <p:extLst>
      <p:ext uri="{BB962C8B-B14F-4D97-AF65-F5344CB8AC3E}">
        <p14:creationId xmlns:p14="http://schemas.microsoft.com/office/powerpoint/2010/main" val="3155608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a:solidFill>
                  <a:schemeClr val="bg1"/>
                </a:solidFill>
                <a:highlight>
                  <a:srgbClr val="008000"/>
                </a:highlight>
              </a:rPr>
              <a:t>Kulttuurishokin neljä vaihetta</a:t>
            </a:r>
          </a:p>
        </p:txBody>
      </p:sp>
      <p:sp>
        <p:nvSpPr>
          <p:cNvPr id="4" name="TextBox 3">
            <a:extLst>
              <a:ext uri="{FF2B5EF4-FFF2-40B4-BE49-F238E27FC236}">
                <a16:creationId xmlns:a16="http://schemas.microsoft.com/office/drawing/2014/main" id="{BC70E978-C69C-6B94-D29A-FD5DA3646027}"/>
              </a:ext>
            </a:extLst>
          </p:cNvPr>
          <p:cNvSpPr txBox="1"/>
          <p:nvPr/>
        </p:nvSpPr>
        <p:spPr>
          <a:xfrm>
            <a:off x="695400" y="1556792"/>
            <a:ext cx="8446612" cy="5201424"/>
          </a:xfrm>
          <a:prstGeom prst="rect">
            <a:avLst/>
          </a:prstGeom>
          <a:noFill/>
        </p:spPr>
        <p:txBody>
          <a:bodyPr wrap="square">
            <a:spAutoFit/>
          </a:bodyPr>
          <a:lstStyle/>
          <a:p>
            <a:pPr algn="l" rtl="0"/>
            <a:endParaRPr lang="fi-FI" sz="2400" b="0" i="0" dirty="0">
              <a:solidFill>
                <a:srgbClr val="00B050"/>
              </a:solidFill>
              <a:effectLst/>
              <a:latin typeface="Calibri" panose="020F0502020204030204" pitchFamily="34" charset="0"/>
            </a:endParaRPr>
          </a:p>
          <a:p>
            <a:pPr algn="l" rtl="0"/>
            <a:r>
              <a:rPr lang="fi-FI" sz="2800" b="0" i="0" dirty="0">
                <a:solidFill>
                  <a:srgbClr val="00B050"/>
                </a:solidFill>
                <a:effectLst/>
                <a:latin typeface="Calibri" panose="020F0502020204030204" pitchFamily="34" charset="0"/>
              </a:rPr>
              <a:t>1. Kuherruskuukausi on turistimainen vaihe, jolloin suhtaudutaan asioihin uteliaisuudella ja mutkattomasti. Vieras kulttuuri tuntuu jännittävältä, kiehtovalta ja hienolta. </a:t>
            </a:r>
            <a:r>
              <a:rPr lang="fi-FI" sz="2800" b="1" i="0" dirty="0" err="1">
                <a:solidFill>
                  <a:srgbClr val="00B050"/>
                </a:solidFill>
                <a:effectLst/>
                <a:latin typeface="Calibri" panose="020F0502020204030204" pitchFamily="34" charset="0"/>
              </a:rPr>
              <a:t>Honeymoon</a:t>
            </a:r>
            <a:endParaRPr lang="fi-FI" sz="2800" b="1" i="0" dirty="0">
              <a:solidFill>
                <a:srgbClr val="00B050"/>
              </a:solidFill>
              <a:effectLst/>
              <a:latin typeface="Calibri" panose="020F0502020204030204" pitchFamily="34" charset="0"/>
            </a:endParaRPr>
          </a:p>
          <a:p>
            <a:pPr marL="457200" indent="-457200" algn="l" rtl="0">
              <a:buAutoNum type="arabicPeriod"/>
            </a:pPr>
            <a:endParaRPr lang="fi-FI" sz="2800" b="0" i="0" dirty="0">
              <a:solidFill>
                <a:srgbClr val="00B050"/>
              </a:solidFill>
              <a:effectLst/>
              <a:latin typeface="Calibri" panose="020F0502020204030204" pitchFamily="34" charset="0"/>
            </a:endParaRPr>
          </a:p>
          <a:p>
            <a:pPr rtl="0"/>
            <a:r>
              <a:rPr lang="fi-FI" sz="2800" b="0" i="0" dirty="0">
                <a:solidFill>
                  <a:srgbClr val="00B050"/>
                </a:solidFill>
                <a:effectLst/>
                <a:latin typeface="Calibri" panose="020F0502020204030204" pitchFamily="34" charset="0"/>
              </a:rPr>
              <a:t>2. Shokkivaihe kehittyy vähitellen. Jonkin ajan kuluttua pienet asiat alkavat ärsyttää, herää paljon kysymyksiä: Miksi ihmeessä minun täytyy tehdä tämä asia näin hassusti. Tällöin voi myös tuntea itsensä tavallista väsyneemmäksi eikä ole niin innokas kokeilemaan uusia asioita. </a:t>
            </a:r>
          </a:p>
        </p:txBody>
      </p:sp>
    </p:spTree>
    <p:extLst>
      <p:ext uri="{BB962C8B-B14F-4D97-AF65-F5344CB8AC3E}">
        <p14:creationId xmlns:p14="http://schemas.microsoft.com/office/powerpoint/2010/main" val="1954293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a:solidFill>
                  <a:schemeClr val="bg1"/>
                </a:solidFill>
                <a:highlight>
                  <a:srgbClr val="008000"/>
                </a:highlight>
              </a:rPr>
              <a:t>Kulttuurishokin neljä vaihetta</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695400" y="1556792"/>
            <a:ext cx="8446612" cy="9448740"/>
          </a:xfrm>
          <a:prstGeom prst="rect">
            <a:avLst/>
          </a:prstGeom>
          <a:noFill/>
        </p:spPr>
        <p:txBody>
          <a:bodyPr wrap="square">
            <a:spAutoFit/>
          </a:bodyPr>
          <a:lstStyle/>
          <a:p>
            <a:pPr algn="l" rtl="0"/>
            <a:endParaRPr lang="fi-FI" sz="2400" b="0" i="0" dirty="0">
              <a:solidFill>
                <a:srgbClr val="00B050"/>
              </a:solidFill>
              <a:effectLst/>
              <a:latin typeface="Calibri" panose="020F0502020204030204" pitchFamily="34" charset="0"/>
            </a:endParaRPr>
          </a:p>
          <a:p>
            <a:pPr algn="l" rtl="0"/>
            <a:endParaRPr lang="fi-FI" sz="3200" b="0" i="0" dirty="0">
              <a:solidFill>
                <a:srgbClr val="00B050"/>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3. Reaktiovaiheessa paikallinen kulttuuri ei miellytä enää laisinkaan. Ajatukset voivat täyttyvät huolesta, surullisuudesta tai alakuloisuudesta.  Kotiinpaluu tuntuu houkuttavalta.  Tässä vaiheessa oma aktiivisuus on ratkaisevaa. Täytyisi löytää alkuperäinen innostuksensa uudelleen.</a:t>
            </a:r>
          </a:p>
          <a:p>
            <a:pPr algn="l" rtl="0"/>
            <a:endParaRPr lang="fi-FI" sz="2400" b="0" i="0" dirty="0">
              <a:solidFill>
                <a:srgbClr val="00B050"/>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4. Tasaantumisvaiheessa uusi elämäntilanne hyväksytään ja aletaan näkemään uudessa kulttuurissa myönteisiä puolia. Alkaa ymmärtämään miksi ihmiset käyttäytyvät niin kuin tekevät. Alkaa sopeutumaan ja tuntemaan olonsa kotoisaksi.</a:t>
            </a:r>
          </a:p>
          <a:p>
            <a:pPr algn="l" rtl="0"/>
            <a:endParaRPr lang="fi-FI" sz="2400" b="0" i="0" dirty="0">
              <a:solidFill>
                <a:srgbClr val="00B050"/>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a:p>
            <a:pPr algn="l" rtl="0"/>
            <a:r>
              <a:rPr lang="fi-FI" sz="2400" b="1" i="0" dirty="0">
                <a:solidFill>
                  <a:srgbClr val="00B050"/>
                </a:solidFill>
                <a:effectLst/>
                <a:latin typeface="Calibri" panose="020F0502020204030204" pitchFamily="34" charset="0"/>
              </a:rPr>
              <a:t>Paluusokki - </a:t>
            </a:r>
            <a:r>
              <a:rPr lang="fi-FI" sz="2400" b="1" i="0" dirty="0" err="1">
                <a:solidFill>
                  <a:srgbClr val="00B050"/>
                </a:solidFill>
                <a:effectLst/>
                <a:latin typeface="Calibri" panose="020F0502020204030204" pitchFamily="34" charset="0"/>
              </a:rPr>
              <a:t>Shock</a:t>
            </a:r>
            <a:r>
              <a:rPr lang="fi-FI" sz="2400" b="1" i="0" dirty="0">
                <a:solidFill>
                  <a:srgbClr val="00B050"/>
                </a:solidFill>
                <a:effectLst/>
                <a:latin typeface="Calibri" panose="020F0502020204030204" pitchFamily="34" charset="0"/>
              </a:rPr>
              <a:t> </a:t>
            </a:r>
            <a:r>
              <a:rPr lang="fi-FI" sz="2400" b="1" i="0" dirty="0" err="1">
                <a:solidFill>
                  <a:srgbClr val="00B050"/>
                </a:solidFill>
                <a:effectLst/>
                <a:latin typeface="Calibri" panose="020F0502020204030204" pitchFamily="34" charset="0"/>
              </a:rPr>
              <a:t>vid</a:t>
            </a:r>
            <a:r>
              <a:rPr lang="fi-FI" sz="2400" b="1" i="0" dirty="0">
                <a:solidFill>
                  <a:srgbClr val="00B050"/>
                </a:solidFill>
                <a:effectLst/>
                <a:latin typeface="Calibri" panose="020F0502020204030204" pitchFamily="34" charset="0"/>
              </a:rPr>
              <a:t> </a:t>
            </a:r>
            <a:r>
              <a:rPr lang="fi-FI" sz="2400" b="1" i="0" dirty="0" err="1">
                <a:solidFill>
                  <a:srgbClr val="00B050"/>
                </a:solidFill>
                <a:effectLst/>
                <a:latin typeface="Calibri" panose="020F0502020204030204" pitchFamily="34" charset="0"/>
              </a:rPr>
              <a:t>retur</a:t>
            </a:r>
            <a:endParaRPr lang="fi-FI" sz="2400" b="0" i="0" dirty="0">
              <a:solidFill>
                <a:srgbClr val="00B050"/>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Paluushokki tulee kohdalle yleensä yllättäen: vaikka on iloissaan paluusta kotimaahan, olo voikin tuntua tyhjältä, ei ole enää se sama ihminen, joka lähti ulkomaille, vaan on oppinut ulkomailla asuessaan uudenlaisia käyttäytymismalleja, -tapoja ja käsityksiä. Yhtäkkiä ei enää ollakaan samalla aaltopituudella kanssaihmistensä kanssa. Kotiin on hyvä pitää yhteyttä matkan ajan, se lievittää paluusokkia.</a:t>
            </a:r>
          </a:p>
          <a:p>
            <a:pPr algn="l" rtl="0"/>
            <a:br>
              <a:rPr lang="fi-FI" sz="2400" b="0" i="0" dirty="0">
                <a:solidFill>
                  <a:srgbClr val="212121"/>
                </a:solidFill>
                <a:effectLst/>
                <a:latin typeface="Calibri" panose="020F0502020204030204" pitchFamily="34" charset="0"/>
              </a:rPr>
            </a:br>
            <a:endParaRPr lang="fi-FI" sz="2400" b="0" i="0" dirty="0">
              <a:solidFill>
                <a:srgbClr val="212121"/>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p:txBody>
      </p:sp>
    </p:spTree>
    <p:extLst>
      <p:ext uri="{BB962C8B-B14F-4D97-AF65-F5344CB8AC3E}">
        <p14:creationId xmlns:p14="http://schemas.microsoft.com/office/powerpoint/2010/main" val="3310217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a:solidFill>
                  <a:schemeClr val="bg1"/>
                </a:solidFill>
                <a:highlight>
                  <a:srgbClr val="008000"/>
                </a:highlight>
              </a:rPr>
              <a:t>PALUUSHOKKI</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609600" y="1268760"/>
            <a:ext cx="8532412" cy="7890113"/>
          </a:xfrm>
          <a:prstGeom prst="rect">
            <a:avLst/>
          </a:prstGeom>
          <a:noFill/>
        </p:spPr>
        <p:txBody>
          <a:bodyPr wrap="square">
            <a:spAutoFit/>
          </a:bodyPr>
          <a:lstStyle/>
          <a:p>
            <a:pPr algn="l" rtl="0"/>
            <a:endParaRPr lang="fi-FI" sz="2400" b="0" i="0" dirty="0">
              <a:solidFill>
                <a:srgbClr val="00B050"/>
              </a:solidFill>
              <a:effectLst/>
              <a:latin typeface="Calibri" panose="020F0502020204030204" pitchFamily="34" charset="0"/>
            </a:endParaRPr>
          </a:p>
          <a:p>
            <a:pPr algn="l" rtl="0"/>
            <a:endParaRPr lang="fi-FI" sz="3200" b="0" i="0" dirty="0">
              <a:solidFill>
                <a:srgbClr val="00B050"/>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Shokki kotiin palatessa: Vaikka olet iloinen paluustasi kotiin, saatat tuntea olosi tyhjäksi, sillä et ole enää sama henkilö kuin ulkomailla, vaan olet oppinut ulkomailla ollessasi uusia tapoja käyttäytyä, toimia ja ymmärtää. Yhtäkkiä et enää olekaan samalla aaltopituudella kanssakulkijoidesi kanssa. Yhteyden pitäminen kotimaahan matkan aikana on hyvä tapa lievittää kotiinpaluun aiheuttamaa järkytystä.</a:t>
            </a:r>
          </a:p>
          <a:p>
            <a:pPr algn="l" rtl="0"/>
            <a:endParaRPr lang="fi-FI" sz="2400" b="0" i="0" dirty="0">
              <a:solidFill>
                <a:srgbClr val="00B050"/>
              </a:solidFill>
              <a:effectLst/>
              <a:latin typeface="Calibri" panose="020F0502020204030204" pitchFamily="34" charset="0"/>
            </a:endParaRPr>
          </a:p>
          <a:p>
            <a:pPr algn="l" rtl="0"/>
            <a:r>
              <a:rPr lang="fi-FI" sz="2400" b="1" i="0" dirty="0">
                <a:solidFill>
                  <a:srgbClr val="00B050"/>
                </a:solidFill>
                <a:effectLst/>
                <a:latin typeface="Calibri" panose="020F0502020204030204" pitchFamily="34" charset="0"/>
              </a:rPr>
              <a:t>Paluushokki </a:t>
            </a:r>
            <a:r>
              <a:rPr lang="fi-FI" sz="2400" b="0" i="0" dirty="0">
                <a:solidFill>
                  <a:srgbClr val="00B050"/>
                </a:solidFill>
                <a:effectLst/>
                <a:latin typeface="Calibri" panose="020F0502020204030204" pitchFamily="34" charset="0"/>
              </a:rPr>
              <a:t>Paluushokki tulee kohdalle yleensä yllättäen: vaikka on iloissaan paluusta kotimaahan, olo voikin tuntua tyhjältä, ei ole enää se sama ihminen, joka lähti ulkomaille, vaan on oppinut ulkomailla asuessaan uudenlaisia käyttäytymismalleja, -tapoja ja käsityksiä. Yhtäkkiä ei enää ollakaan samalla aaltopituudella kanssaihmistensä kanssa. Kotiin on hyvä pitää yhteyttä matkan ajan, se lievittää paluusokkia.</a:t>
            </a:r>
          </a:p>
          <a:p>
            <a:pPr algn="l" rtl="0"/>
            <a:br>
              <a:rPr lang="fi-FI" sz="2400" b="0" i="0" dirty="0">
                <a:solidFill>
                  <a:srgbClr val="212121"/>
                </a:solidFill>
                <a:effectLst/>
                <a:latin typeface="Calibri" panose="020F0502020204030204" pitchFamily="34" charset="0"/>
              </a:rPr>
            </a:br>
            <a:endParaRPr lang="fi-FI" sz="2400" b="0" i="0" dirty="0">
              <a:solidFill>
                <a:srgbClr val="212121"/>
              </a:solidFill>
              <a:effectLst/>
              <a:latin typeface="Calibri" panose="020F0502020204030204" pitchFamily="34" charset="0"/>
            </a:endParaRPr>
          </a:p>
          <a:p>
            <a:pPr algn="l" rtl="0"/>
            <a:endParaRPr lang="fi-FI" sz="2400" b="0" i="0" dirty="0">
              <a:solidFill>
                <a:srgbClr val="00B050"/>
              </a:solidFill>
              <a:effectLst/>
              <a:latin typeface="Calibri" panose="020F0502020204030204" pitchFamily="34" charset="0"/>
            </a:endParaRPr>
          </a:p>
        </p:txBody>
      </p:sp>
    </p:spTree>
    <p:extLst>
      <p:ext uri="{BB962C8B-B14F-4D97-AF65-F5344CB8AC3E}">
        <p14:creationId xmlns:p14="http://schemas.microsoft.com/office/powerpoint/2010/main" val="395369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8DCC-A077-566D-9DC6-D15B2F6B8C64}"/>
              </a:ext>
            </a:extLst>
          </p:cNvPr>
          <p:cNvSpPr>
            <a:spLocks noGrp="1"/>
          </p:cNvSpPr>
          <p:nvPr>
            <p:ph type="title"/>
          </p:nvPr>
        </p:nvSpPr>
        <p:spPr/>
        <p:txBody>
          <a:bodyPr>
            <a:normAutofit/>
          </a:bodyPr>
          <a:lstStyle/>
          <a:p>
            <a:r>
              <a:rPr lang="fi-FI" sz="4400" b="0" i="0" dirty="0">
                <a:solidFill>
                  <a:srgbClr val="097D45"/>
                </a:solidFill>
                <a:effectLst/>
                <a:latin typeface="ArialNova"/>
              </a:rPr>
              <a:t>Pohjois-Intia: Marraskuusta maaliskuuhun ilmasto on suhteellisen miellyttävä (päivälämpötila 5-20 C), joskus lämpötila voi kuitenkin laskea nollan alapuolelle.</a:t>
            </a:r>
            <a:endParaRPr lang="fi-FI" dirty="0"/>
          </a:p>
        </p:txBody>
      </p:sp>
    </p:spTree>
    <p:extLst>
      <p:ext uri="{BB962C8B-B14F-4D97-AF65-F5344CB8AC3E}">
        <p14:creationId xmlns:p14="http://schemas.microsoft.com/office/powerpoint/2010/main" val="1296829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p:txBody>
          <a:bodyPr/>
          <a:lstStyle/>
          <a:p>
            <a:r>
              <a:rPr lang="fi-FI" dirty="0">
                <a:solidFill>
                  <a:schemeClr val="bg1"/>
                </a:solidFill>
                <a:highlight>
                  <a:srgbClr val="008000"/>
                </a:highlight>
              </a:rPr>
              <a:t>Kulttuurishokin neljä vaihetta</a:t>
            </a:r>
            <a:endParaRPr lang="fi-FI" dirty="0"/>
          </a:p>
        </p:txBody>
      </p:sp>
      <p:sp>
        <p:nvSpPr>
          <p:cNvPr id="4" name="TextBox 3">
            <a:extLst>
              <a:ext uri="{FF2B5EF4-FFF2-40B4-BE49-F238E27FC236}">
                <a16:creationId xmlns:a16="http://schemas.microsoft.com/office/drawing/2014/main" id="{BC70E978-C69C-6B94-D29A-FD5DA3646027}"/>
              </a:ext>
            </a:extLst>
          </p:cNvPr>
          <p:cNvSpPr txBox="1"/>
          <p:nvPr/>
        </p:nvSpPr>
        <p:spPr>
          <a:xfrm>
            <a:off x="263352" y="1196753"/>
            <a:ext cx="11881320" cy="5632311"/>
          </a:xfrm>
          <a:prstGeom prst="rect">
            <a:avLst/>
          </a:prstGeom>
          <a:noFill/>
        </p:spPr>
        <p:txBody>
          <a:bodyPr wrap="square">
            <a:spAutoFit/>
          </a:bodyPr>
          <a:lstStyle/>
          <a:p>
            <a:pPr algn="l" rtl="0"/>
            <a:r>
              <a:rPr lang="fi-FI" sz="2400" b="1" i="0" dirty="0">
                <a:solidFill>
                  <a:srgbClr val="00B050"/>
                </a:solidFill>
                <a:effectLst/>
                <a:latin typeface="Calibri" panose="020F0502020204030204" pitchFamily="34" charset="0"/>
              </a:rPr>
              <a:t>Miten kulttuurisokkia voi lieventää</a:t>
            </a:r>
            <a:endParaRPr lang="fi-FI" sz="2400" b="0" i="0" dirty="0">
              <a:solidFill>
                <a:srgbClr val="00B050"/>
              </a:solidFill>
              <a:effectLst/>
              <a:latin typeface="Calibri" panose="020F0502020204030204" pitchFamily="34" charset="0"/>
            </a:endParaRPr>
          </a:p>
          <a:p>
            <a:pPr algn="l" rtl="0"/>
            <a:r>
              <a:rPr lang="fi-FI" sz="2400" b="0" i="0" dirty="0">
                <a:solidFill>
                  <a:srgbClr val="00B050"/>
                </a:solidFill>
                <a:effectLst/>
                <a:latin typeface="Calibri" panose="020F0502020204030204" pitchFamily="34" charset="0"/>
              </a:rPr>
              <a:t>Tutustu ihmisiin:  Paikallisten ihmisten kanssa puhuminen vähentää heti shokkia, mutta heihin tutustuminen voi olla vaikeaa. Pääasia on, että tutustuu uusiin ihmisiin – vaikka sitten muihin matkailijoihin tai harjoittelijoihin. Juttele avoimesti myös kanssamatkustajille.</a:t>
            </a:r>
          </a:p>
          <a:p>
            <a:pPr algn="l" rtl="0"/>
            <a:r>
              <a:rPr lang="fi-FI" sz="2400" b="0" i="0" dirty="0">
                <a:solidFill>
                  <a:srgbClr val="00B050"/>
                </a:solidFill>
                <a:effectLst/>
                <a:latin typeface="Calibri" panose="020F0502020204030204" pitchFamily="34" charset="0"/>
              </a:rPr>
              <a:t>Suhtaudu kaikkeen myönteisesti eikä kielteisesti, esimerkiksi ruokaan, tapoihin, pukeutumiseen, kieleen, paikkaan ja ihmisiin. </a:t>
            </a:r>
          </a:p>
          <a:p>
            <a:pPr algn="l" rtl="0"/>
            <a:r>
              <a:rPr lang="fi-FI" sz="2400" b="0" i="0" dirty="0">
                <a:solidFill>
                  <a:srgbClr val="00B050"/>
                </a:solidFill>
                <a:effectLst/>
                <a:latin typeface="Calibri" panose="020F0502020204030204" pitchFamily="34" charset="0"/>
              </a:rPr>
              <a:t>On hyvä käydä läpi syyt, joista sokki johtuu, ja muistaa, että toiseen kulttuuriin tai vieraaseen maahan on lähdetty juuri siksi, että voi kokea jotain erilaista. </a:t>
            </a:r>
          </a:p>
          <a:p>
            <a:pPr algn="l" rtl="0"/>
            <a:r>
              <a:rPr lang="fi-FI" sz="2400" b="0" i="0" dirty="0">
                <a:solidFill>
                  <a:srgbClr val="00B050"/>
                </a:solidFill>
                <a:effectLst/>
                <a:latin typeface="Calibri" panose="020F0502020204030204" pitchFamily="34" charset="0"/>
              </a:rPr>
              <a:t>Anna itsellesi aikaa: Voi ottaa rauhassa, ja totutella uuteen paikkaan pikkuhiljaa. Ei pidä olettaa, että sokki menee heti ohi. </a:t>
            </a:r>
          </a:p>
          <a:p>
            <a:pPr algn="l" rtl="0"/>
            <a:endParaRPr lang="fi-FI" sz="2400" b="1" i="0" dirty="0">
              <a:solidFill>
                <a:srgbClr val="0070C0"/>
              </a:solidFill>
              <a:effectLst/>
              <a:latin typeface="Calibri" panose="020F0502020204030204" pitchFamily="34" charset="0"/>
              <a:hlinkClick r:id="rId2"/>
            </a:endParaRPr>
          </a:p>
          <a:p>
            <a:pPr algn="l" rtl="0"/>
            <a:r>
              <a:rPr lang="fi-FI" sz="2400" b="1" i="0">
                <a:solidFill>
                  <a:srgbClr val="0070C0"/>
                </a:solidFill>
                <a:effectLst/>
                <a:latin typeface="Calibri" panose="020F0502020204030204" pitchFamily="34" charset="0"/>
                <a:hlinkClick r:id="rId2"/>
              </a:rPr>
              <a:t>https</a:t>
            </a:r>
            <a:r>
              <a:rPr lang="fi-FI" sz="2400" b="1" i="0" dirty="0">
                <a:solidFill>
                  <a:srgbClr val="0070C0"/>
                </a:solidFill>
                <a:effectLst/>
                <a:latin typeface="Calibri" panose="020F0502020204030204" pitchFamily="34" charset="0"/>
                <a:hlinkClick r:id="rId2"/>
              </a:rPr>
              <a:t>://www.youtube.com/watch?v=ZGhlkXw10Z0</a:t>
            </a:r>
            <a:endParaRPr lang="fi-FI" sz="2400" b="1" i="0" dirty="0">
              <a:solidFill>
                <a:srgbClr val="0070C0"/>
              </a:solidFill>
              <a:effectLst/>
              <a:latin typeface="Calibri" panose="020F0502020204030204" pitchFamily="34" charset="0"/>
            </a:endParaRPr>
          </a:p>
          <a:p>
            <a:pPr algn="l" rtl="0"/>
            <a:r>
              <a:rPr lang="fi-FI" sz="2400" b="1" i="0">
                <a:solidFill>
                  <a:srgbClr val="0070C0"/>
                </a:solidFill>
                <a:effectLst/>
                <a:latin typeface="Calibri" panose="020F0502020204030204" pitchFamily="34" charset="0"/>
              </a:rPr>
              <a:t>11</a:t>
            </a:r>
            <a:r>
              <a:rPr lang="fi-FI" sz="2400" b="1" i="0" dirty="0">
                <a:solidFill>
                  <a:srgbClr val="0070C0"/>
                </a:solidFill>
                <a:effectLst/>
                <a:latin typeface="Calibri" panose="020F0502020204030204" pitchFamily="34" charset="0"/>
              </a:rPr>
              <a:t>. Tehtävä: etsi netistä ulkomaalaisten kokemia kulttuurishokkeja Suomesta sekä </a:t>
            </a:r>
            <a:r>
              <a:rPr lang="fi-FI" sz="2400" b="1" i="0" dirty="0" err="1">
                <a:solidFill>
                  <a:srgbClr val="0070C0"/>
                </a:solidFill>
                <a:effectLst/>
                <a:latin typeface="Calibri" panose="020F0502020204030204" pitchFamily="34" charset="0"/>
              </a:rPr>
              <a:t>mahtakohteessasi</a:t>
            </a:r>
            <a:r>
              <a:rPr lang="fi-FI" sz="2400" b="1" i="0" dirty="0">
                <a:solidFill>
                  <a:srgbClr val="0070C0"/>
                </a:solidFill>
                <a:effectLst/>
                <a:latin typeface="Calibri" panose="020F0502020204030204" pitchFamily="34" charset="0"/>
              </a:rPr>
              <a:t> vaihto-opiskelijoiden kokemuksia (yhteensä 4). Tallenna linkit </a:t>
            </a:r>
            <a:r>
              <a:rPr lang="fi-FI" sz="2400" b="1" i="0" dirty="0" err="1">
                <a:solidFill>
                  <a:srgbClr val="0070C0"/>
                </a:solidFill>
                <a:effectLst/>
                <a:latin typeface="Calibri" panose="020F0502020204030204" pitchFamily="34" charset="0"/>
              </a:rPr>
              <a:t>onedrive</a:t>
            </a:r>
            <a:r>
              <a:rPr lang="fi-FI" sz="2400" b="1" i="0" dirty="0">
                <a:solidFill>
                  <a:srgbClr val="0070C0"/>
                </a:solidFill>
                <a:effectLst/>
                <a:latin typeface="Calibri" panose="020F0502020204030204" pitchFamily="34" charset="0"/>
              </a:rPr>
              <a:t>-kansioon.</a:t>
            </a:r>
          </a:p>
        </p:txBody>
      </p:sp>
    </p:spTree>
    <p:extLst>
      <p:ext uri="{BB962C8B-B14F-4D97-AF65-F5344CB8AC3E}">
        <p14:creationId xmlns:p14="http://schemas.microsoft.com/office/powerpoint/2010/main" val="78964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8DCC-A077-566D-9DC6-D15B2F6B8C64}"/>
              </a:ext>
            </a:extLst>
          </p:cNvPr>
          <p:cNvSpPr>
            <a:spLocks noGrp="1"/>
          </p:cNvSpPr>
          <p:nvPr>
            <p:ph type="title"/>
          </p:nvPr>
        </p:nvSpPr>
        <p:spPr/>
        <p:txBody>
          <a:bodyPr>
            <a:normAutofit fontScale="90000"/>
          </a:bodyPr>
          <a:lstStyle/>
          <a:p>
            <a:pPr algn="l" rtl="0"/>
            <a:r>
              <a:rPr lang="fi-FI" sz="3600" b="0" i="0" dirty="0">
                <a:solidFill>
                  <a:srgbClr val="097D45"/>
                </a:solidFill>
                <a:effectLst/>
                <a:latin typeface="ArialNova"/>
              </a:rPr>
              <a:t>Nepal: Loka-marraskuu on matkailun kannalta suosituin vuodenaika. Ilmasto on lämmin ja sää kirkas. Keskilämpötila 15-20 C. Nepal kuuluu maanjäristysalueisiin, perehdy toimintaohjeisiin.</a:t>
            </a:r>
            <a:br>
              <a:rPr lang="fi-FI" sz="3600" b="0" i="0" dirty="0">
                <a:solidFill>
                  <a:srgbClr val="097D45"/>
                </a:solidFill>
                <a:effectLst/>
                <a:latin typeface="ArialNova"/>
              </a:rPr>
            </a:br>
            <a:r>
              <a:rPr lang="fi-FI" sz="3600" b="0" i="0" dirty="0">
                <a:solidFill>
                  <a:srgbClr val="097D45"/>
                </a:solidFill>
                <a:effectLst/>
                <a:latin typeface="ArialNova"/>
              </a:rPr>
              <a:t>Pohjois-Eurooppa tammi-maaliskuu: Keskilämpötilat 0- (-5 C)</a:t>
            </a:r>
            <a:br>
              <a:rPr lang="fi-FI" sz="3600" b="0" i="0" dirty="0">
                <a:solidFill>
                  <a:srgbClr val="097D45"/>
                </a:solidFill>
                <a:effectLst/>
                <a:latin typeface="ArialNova"/>
              </a:rPr>
            </a:br>
            <a:r>
              <a:rPr lang="fi-FI" sz="3600" b="0" i="0" dirty="0" err="1">
                <a:solidFill>
                  <a:srgbClr val="097D45"/>
                </a:solidFill>
                <a:effectLst/>
                <a:latin typeface="ArialNova"/>
              </a:rPr>
              <a:t>Norra</a:t>
            </a:r>
            <a:r>
              <a:rPr lang="fi-FI" sz="3600" b="0" i="0" dirty="0">
                <a:solidFill>
                  <a:srgbClr val="097D45"/>
                </a:solidFill>
                <a:effectLst/>
                <a:latin typeface="ArialNova"/>
              </a:rPr>
              <a:t> Europa </a:t>
            </a:r>
            <a:r>
              <a:rPr lang="fi-FI" sz="3600" b="0" i="0" dirty="0" err="1">
                <a:solidFill>
                  <a:srgbClr val="097D45"/>
                </a:solidFill>
                <a:effectLst/>
                <a:latin typeface="ArialNova"/>
              </a:rPr>
              <a:t>januari</a:t>
            </a:r>
            <a:r>
              <a:rPr lang="fi-FI" sz="3600" b="0" i="0" dirty="0">
                <a:solidFill>
                  <a:srgbClr val="097D45"/>
                </a:solidFill>
                <a:effectLst/>
                <a:latin typeface="ArialNova"/>
              </a:rPr>
              <a:t>-mars: </a:t>
            </a:r>
            <a:r>
              <a:rPr lang="fi-FI" sz="3600" b="0" i="0" dirty="0" err="1">
                <a:solidFill>
                  <a:srgbClr val="097D45"/>
                </a:solidFill>
                <a:effectLst/>
                <a:latin typeface="ArialNova"/>
              </a:rPr>
              <a:t>Medeltemperatur</a:t>
            </a:r>
            <a:r>
              <a:rPr lang="fi-FI" sz="3600" b="0" i="0" dirty="0">
                <a:solidFill>
                  <a:srgbClr val="097D45"/>
                </a:solidFill>
                <a:effectLst/>
                <a:latin typeface="ArialNova"/>
              </a:rPr>
              <a:t> 0-(-5 C)</a:t>
            </a:r>
            <a:br>
              <a:rPr lang="fi-FI" sz="3600" b="0" i="0" dirty="0">
                <a:solidFill>
                  <a:srgbClr val="097D45"/>
                </a:solidFill>
                <a:effectLst/>
                <a:latin typeface="ArialNova"/>
              </a:rPr>
            </a:br>
            <a:r>
              <a:rPr lang="fi-FI" sz="3600" b="0" i="0" dirty="0">
                <a:solidFill>
                  <a:srgbClr val="097D45"/>
                </a:solidFill>
                <a:effectLst/>
                <a:latin typeface="ArialNova"/>
              </a:rPr>
              <a:t>Keski-Eurooppa tammi-maaliskuu: Keskilämpötilat 5-10 C</a:t>
            </a:r>
            <a:br>
              <a:rPr lang="fi-FI" b="0" i="0" dirty="0">
                <a:solidFill>
                  <a:srgbClr val="097D45"/>
                </a:solidFill>
                <a:effectLst/>
                <a:latin typeface="ArialNova"/>
              </a:rPr>
            </a:br>
            <a:endParaRPr lang="fi-FI" dirty="0"/>
          </a:p>
        </p:txBody>
      </p:sp>
    </p:spTree>
    <p:extLst>
      <p:ext uri="{BB962C8B-B14F-4D97-AF65-F5344CB8AC3E}">
        <p14:creationId xmlns:p14="http://schemas.microsoft.com/office/powerpoint/2010/main" val="255994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8DCC-A077-566D-9DC6-D15B2F6B8C64}"/>
              </a:ext>
            </a:extLst>
          </p:cNvPr>
          <p:cNvSpPr>
            <a:spLocks noGrp="1"/>
          </p:cNvSpPr>
          <p:nvPr>
            <p:ph type="title"/>
          </p:nvPr>
        </p:nvSpPr>
        <p:spPr/>
        <p:txBody>
          <a:bodyPr>
            <a:normAutofit/>
          </a:bodyPr>
          <a:lstStyle/>
          <a:p>
            <a:pPr algn="l" rtl="0"/>
            <a:r>
              <a:rPr lang="fi-FI" sz="2800" dirty="0">
                <a:solidFill>
                  <a:srgbClr val="097D45"/>
                </a:solidFill>
                <a:latin typeface="ArialNova"/>
              </a:rPr>
              <a:t>Keski-</a:t>
            </a:r>
            <a:r>
              <a:rPr lang="fi-FI" sz="2800" b="0" i="0" dirty="0" err="1">
                <a:solidFill>
                  <a:srgbClr val="097D45"/>
                </a:solidFill>
                <a:effectLst/>
                <a:latin typeface="ArialNova"/>
              </a:rPr>
              <a:t>Europpa</a:t>
            </a:r>
            <a:r>
              <a:rPr lang="fi-FI" sz="2800" b="0" i="0" dirty="0">
                <a:solidFill>
                  <a:srgbClr val="097D45"/>
                </a:solidFill>
                <a:effectLst/>
                <a:latin typeface="ArialNova"/>
              </a:rPr>
              <a:t> tammi-maaliskuu: keskilämpötilat 0-5 C</a:t>
            </a:r>
            <a:br>
              <a:rPr lang="fi-FI" sz="2800" b="0" i="0" dirty="0">
                <a:solidFill>
                  <a:srgbClr val="097D45"/>
                </a:solidFill>
                <a:effectLst/>
                <a:latin typeface="ArialNova"/>
              </a:rPr>
            </a:br>
            <a:r>
              <a:rPr lang="fi-FI" sz="2800" b="0" i="0" dirty="0">
                <a:solidFill>
                  <a:srgbClr val="097D45"/>
                </a:solidFill>
                <a:effectLst/>
                <a:latin typeface="ArialNova"/>
              </a:rPr>
              <a:t>Etelä-Eurooppa tammi-maaliskuu: Keskilämpötilat 10-15 C</a:t>
            </a:r>
            <a:br>
              <a:rPr lang="fi-FI" sz="2800" b="0" i="0" dirty="0">
                <a:solidFill>
                  <a:srgbClr val="097D45"/>
                </a:solidFill>
                <a:effectLst/>
                <a:latin typeface="ArialNova"/>
              </a:rPr>
            </a:br>
            <a:br>
              <a:rPr lang="fi-FI" sz="2800" b="0" i="0" dirty="0">
                <a:solidFill>
                  <a:srgbClr val="097D45"/>
                </a:solidFill>
                <a:effectLst/>
                <a:latin typeface="ArialNova"/>
              </a:rPr>
            </a:br>
            <a:r>
              <a:rPr lang="fi-FI" sz="2800" b="0" i="0" dirty="0">
                <a:solidFill>
                  <a:srgbClr val="097D45"/>
                </a:solidFill>
                <a:effectLst/>
                <a:latin typeface="ArialNova"/>
              </a:rPr>
              <a:t>Varaudu siihen, että yöt voivat olla kylmiä, myös sisälämpötila asunnoissa voi olla alhaisempi kuin Suomessa.</a:t>
            </a:r>
            <a:br>
              <a:rPr lang="fi-FI" sz="2800" b="0" i="0" dirty="0">
                <a:solidFill>
                  <a:srgbClr val="097D45"/>
                </a:solidFill>
                <a:effectLst/>
                <a:latin typeface="ArialNova"/>
              </a:rPr>
            </a:br>
            <a:endParaRPr lang="fi-FI" sz="2800" dirty="0"/>
          </a:p>
        </p:txBody>
      </p:sp>
    </p:spTree>
    <p:extLst>
      <p:ext uri="{BB962C8B-B14F-4D97-AF65-F5344CB8AC3E}">
        <p14:creationId xmlns:p14="http://schemas.microsoft.com/office/powerpoint/2010/main" val="3434212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11D16E6C0355341B2A14888195CFDDA" ma:contentTypeVersion="11" ma:contentTypeDescription="Luo uusi asiakirja." ma:contentTypeScope="" ma:versionID="89ed508ed098a5a1ac5e24e1d378f6b6">
  <xsd:schema xmlns:xsd="http://www.w3.org/2001/XMLSchema" xmlns:xs="http://www.w3.org/2001/XMLSchema" xmlns:p="http://schemas.microsoft.com/office/2006/metadata/properties" xmlns:ns2="9b64ff0e-a7fc-4cac-994e-a0c96f9eb1f4" xmlns:ns3="dd6cf0c9-f3ea-4e76-a3e7-e71975436970" targetNamespace="http://schemas.microsoft.com/office/2006/metadata/properties" ma:root="true" ma:fieldsID="8e0c7c341d3c1494c216ae93abafa312" ns2:_="" ns3:_="">
    <xsd:import namespace="9b64ff0e-a7fc-4cac-994e-a0c96f9eb1f4"/>
    <xsd:import namespace="dd6cf0c9-f3ea-4e76-a3e7-e719754369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4ff0e-a7fc-4cac-994e-a0c96f9eb1f4"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6cf0c9-f3ea-4e76-a3e7-e7197543697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54F58D-8A55-4BA0-83F7-2FF7D5BEED06}">
  <ds:schemaRefs>
    <ds:schemaRef ds:uri="http://schemas.microsoft.com/sharepoint/v3/contenttype/forms"/>
  </ds:schemaRefs>
</ds:datastoreItem>
</file>

<file path=customXml/itemProps2.xml><?xml version="1.0" encoding="utf-8"?>
<ds:datastoreItem xmlns:ds="http://schemas.openxmlformats.org/officeDocument/2006/customXml" ds:itemID="{C04B7B7B-E253-4861-8D6F-61724FD41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4ff0e-a7fc-4cac-994e-a0c96f9eb1f4"/>
    <ds:schemaRef ds:uri="dd6cf0c9-f3ea-4e76-a3e7-e7197543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89A664-A47D-431F-BEDB-EF55ED860AEF}">
  <ds:schemaRefs>
    <ds:schemaRef ds:uri="9b64ff0e-a7fc-4cac-994e-a0c96f9eb1f4"/>
    <ds:schemaRef ds:uri="dd6cf0c9-f3ea-4e76-a3e7-e71975436970"/>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9092</TotalTime>
  <Words>4517</Words>
  <Application>Microsoft Office PowerPoint</Application>
  <PresentationFormat>Widescreen</PresentationFormat>
  <Paragraphs>282</Paragraphs>
  <Slides>70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ArialNova</vt:lpstr>
      <vt:lpstr>ArialNova-Bold</vt:lpstr>
      <vt:lpstr>ArialNova-BoldItalic</vt:lpstr>
      <vt:lpstr>Calibri</vt:lpstr>
      <vt:lpstr>Calibri Light</vt:lpstr>
      <vt:lpstr>Office Theme</vt:lpstr>
      <vt:lpstr>PowerPoint Presentation</vt:lpstr>
      <vt:lpstr>YKSIN TAI RYHMÄSSÄ VAIHTOON </vt:lpstr>
      <vt:lpstr>               YKSIN TAI RYHMÄSSÄ VAIHTOON  Yksin: Helppo tutustua uusiin ihmisiin, kielitaito kehittyy. Sulautuu joukkoon  Ryhmässä tai kaverin kanssa:voi jakaa kokemuksia, purkaa kulttuurishokkia Joihinkin kohteisiimme saatat matkustaa yksin. Yksin matkustaessa on helppo tutustua uusiin ihmisiin, tarkkailla ympäristöä ja päästä hyödyntämään kielitaitoaan. On helpompi sulautua paikallisten joukkoon kun ei juttele kaverin kanssa vierasta kieltä. Joissain maissa yksin matkustavaan naiseen kiinnitetään huomiota. Jos saat epätoivottavaa huomiota, lyöttäydy vaikka toisen reissaajan seuraan.   </vt:lpstr>
      <vt:lpstr>Moniin kohteisiin lähtee samaan aikaan useampi opiskelija.  Kun matkustaa kahdestaan tai ryhmässä voi jakaa niin hyvät kuin huonotkin kokemukset muiden kanssa eikä yksinäisyyden ja epävarmuuden tunne pääse vaivaamaan niin helposti. Yhdessä matkustettaessa on kuitenkin oltava valmis tekemään kompromisseja.   Matkustit sitten yksin tai yhdessä, kannattaa matkan suunnittelu ja valmistelu aloittaa hyvissä ajoin, kv-koordinaattorisi auttaa sinua kaikissa kysymyksissäsi ja valmentaa sinua lähtöön (yleisvalmennus, kohdevalmennus, henkilökohtainen valmennus).</vt:lpstr>
      <vt:lpstr>PowerPoint Presentation</vt:lpstr>
      <vt:lpstr> Millainen sää? </vt:lpstr>
      <vt:lpstr>Pohjois-Intia: Marraskuusta maaliskuuhun ilmasto on suhteellisen miellyttävä (päivälämpötila 5-20 C), joskus lämpötila voi kuitenkin laskea nollan alapuolelle.</vt:lpstr>
      <vt:lpstr>Nepal: Loka-marraskuu on matkailun kannalta suosituin vuodenaika. Ilmasto on lämmin ja sää kirkas. Keskilämpötila 15-20 C. Nepal kuuluu maanjäristysalueisiin, perehdy toimintaohjeisiin. Pohjois-Eurooppa tammi-maaliskuu: Keskilämpötilat 0- (-5 C) Norra Europa januari-mars: Medeltemperatur 0-(-5 C) Keski-Eurooppa tammi-maaliskuu: Keskilämpötilat 5-10 C </vt:lpstr>
      <vt:lpstr>Keski-Europpa tammi-maaliskuu: keskilämpötilat 0-5 C Etelä-Eurooppa tammi-maaliskuu: Keskilämpötilat 10-15 C  Varaudu siihen, että yöt voivat olla kylmiä, myös sisälämpötila asunnoissa voi olla alhaisempi kuin Suomessa. </vt:lpstr>
      <vt:lpstr> Tehtävien dokumentointi – Luo oma onedrive kansio: Tallenna:KV-portfolio OMA NIMI. Jaa se oman kv- koordinaattorin, oman opon ja ryhmävastaavan/Vamian työpaikkaohjaajan kanssa.  1. tehtävä:Luo onedrive kansio </vt:lpstr>
      <vt:lpstr>   Kerää tietoa: aiemmat vaihtoon osallistuneet, ystävät, internet, kirjasto, kirjat, elokuvat, matkaoppaat. </vt:lpstr>
      <vt:lpstr>   Kysele kokemuksia kavereilta ja tutuilta sekä kohteessa aikaisemmin olleilta opiskelijoilta ja opettajilta. Lue matkaraportteja (pyydä kv-koordinaattoriltasi). Lainaa kirjastosta matkaoppaita (esim. Lonely Planet).  Tutustu myös tulevan työpaikkasi/ yhteistyökoulun nettisivuihin.   </vt:lpstr>
      <vt:lpstr>Selaa matkalehtiä. Surffaa netissä (sivustoja esim. Tripadvisor, Wikitravel, Lonely Planet, Pallontallaajat, Rantapallo).</vt:lpstr>
      <vt:lpstr>Kysele kokemuksia kavereilta ja tutuilta sekä kohteessa aikaisemmin olleilta opiskelijoilta ja opettajilta. Lue matkaraportteja (pyydä kv-koordinaattoriltasi). Lainaa kirjastosta matkaoppaita  Tutustu myös tulevan työpaikkasi/ yhteistyökoulun nettisivuihin. Lataa matka-appsi (esim. XE Currency, Wi-Fi Finder, Skype, karttasovellukset esim. Citymapper London, Google Translate, Facebook, Twitter). </vt:lpstr>
      <vt:lpstr>Lue keskustelupalstoja. Lue kirjoja, joiden tapahtumat sijoittuvat kohdemaahan. Katsele kohteeseesi sijoittuvia elokuvia (esim. Slummien miljonääri, Autolla Nepaliin). Katso tv:stä dokumentteja ja matkaohjelmia. Valmistaudu myös kertomaan Suomesta, omasta kotipaikkakunnasta ja oppilaitoksestasi. 2. TEHTÄVÄ:Nauhoita puhe, jossa kerrot Suomesta, kotipaikkakunnastasi ja oppilaitoksestasi (max 5 min).</vt:lpstr>
      <vt:lpstr>Vaihtojakso ulkomailla osaksi tutkintoasi </vt:lpstr>
      <vt:lpstr>Työpaikalla oppiminen ulkomailla tuo sinulle osaamispisteitä, paitsi ammatilliseen tutkinnonosaan tai -osiin, myös yhteisiin tutkinnonosiin. Tapaa ennen lähtöäsi opo, to-ohjaajasi ja kv- koordinaattori ja suunnittele yhdessä millä tavalla ulkomaanjaksosta tulee osa opintojasi. Sovi myös näytön suorittamisesta (ulkomailla vai Suomessa). </vt:lpstr>
      <vt:lpstr>Yleis- ja kohdevalmennukseen osallistumisesta saat 1 osp. Lisäksi voit valita muita vaihtoon valmentavia ”Kansainvälisyysosaamisen opintoja”, kuten kieli- ja kulttuurikursseja tarjonnastamme. KV-opintojen suorittamiseen liittyen ota yhteyttä omaan kv-koordinaattoriisi ja opoon. </vt:lpstr>
      <vt:lpstr> Portfolio arvioidaan osana Ready to go -valmennuksia (yleis-, kohde ja hankevalmennus), joista tulee yhteinen arvosana. Kv-koordinaattori arvioi portfolion opiskelijan palattua.  Portfolion avulla voit osoittaa, miten hyvin olet valmistautunut työssäoppimisjaksoon ja mitä olet oppinut kokemuksesta. Portfoliota täydennetään ennen matkaa, sen aikana ja sen jälkeen.   Saat Ready to go –valmennuksessa TO DO –listan kansioon dokumentoitavista asioista. </vt:lpstr>
      <vt:lpstr>Muistathan dokumentoidessasi matkaa, ettet kirjoita negatiivista yhteistyökoulustamme tai yrityksestä esim. blogiin tai muualle netissä, etkä julkaise asioita, jotka kuuluvat yrityssalaisuuden tai yksityisyyden suojan alle. Kysythän myös luvan jos haluat kuvata työpaikalla (tiloja tai henkilöitä). Ihmisten kanssa kommunikointi onnistuu ilman yhteistä kieltäkin, käytä silloin elekieltä. Voit ottaa mukaan symbolikielikuvaston, jossa kuvaa osoittamalla voit näyttää mitä tarkoitat. </vt:lpstr>
      <vt:lpstr>Vaikka sinusta tuntuisi, ettet osaa täydellistä englantia - lähde silti!   Saat silti paljon enemmän irti matkasta, jos osaat maassa puhuttua kieltä, ja kaikki arvostavat sitä, kun vierasmaalainen osaa ainakin muutaman sanan paikallisella kielellä, kuten tervehdykset, kiitokset, anteeksipyynnöt, numerot. Puhu selkeää englantia, jota myös muut kuin äidinkieleltään englantia puhuvat ymmärtävät. Ennen kaikkea – uskalla puhua!! </vt:lpstr>
      <vt:lpstr>Harjoittele mm. englantia tai kohdemaan kieltä, esim. lyhyitä vuoropuheluita aiheina keittiö, ravintola, kauppa, matkustaminen tai autokorjaamo. Mallia voit katsoa videoilta.  3. tehtävä a) Faktaa kohdemaasta. (Saat tehtävän valmennuksessa).  b) Etsi youtube-video englanniksi tai kohdemaan kielellä, joka käsittelee aihetta, minkä parissa aiot työskennellä.Liitä linkki yllä olevaan tehtävään.   </vt:lpstr>
      <vt:lpstr>  Matkaliput:varaa oppilaitoksesi kv-assistentti marketta.hast@vamia.fi (juna, laiva, lennot + IBAN tilinumero)</vt:lpstr>
      <vt:lpstr> Matkavakuutus</vt:lpstr>
      <vt:lpstr>Saat matkavakuutuksen koulun kautta koko matkasi ajalle (matkat, työaika ja vapaa-aika). Pidä vakuutustodistusta mukanasi ja näytä se lääkärille. Sairastuessa ota ensin yhteys vakuutusyhtiön päivystävään numeroon sillä heillä voi olla sopimuslääkäreitä, joissa asiointi on helpompaa. Voit myös kysyä paikalliselta yhteyshenkilöltä neuvoa lääkärin valinnassa. Vakuutus korvaa matkalla sairastumisen ja onnettomuuden sekä akuutin hammassäryn hoitokulut. </vt:lpstr>
      <vt:lpstr> Vakuutukseen EI sisälly matkatavaravakuutusta, se sinun on otettava halutessasi itse. Vakuutus EI korvaa extrem-harrastuksia (syvänmerensukellus ym) eikä sairauksia, jotka sinulla on ollut jo ennen matkaa.  Koulun vastuuvakuutus kattaa aiheutetut vahingot työpaikalla. </vt:lpstr>
      <vt:lpstr>  Tärkeät asiakirjat </vt:lpstr>
      <vt:lpstr>1) passi (joihinkin maihin oltava voimassa vielä 6 kk matkan jälkeen) 2) viisumi: Euroopan ulkopuolisiin maihin 3) henkilökortti 4) luottokortti tai pankkikortti, joka käy ulkomailla 5) lentoliput ja muut matkaliput 6 koulutussopimus (Learning/training agreement) ja Certificate of attendance (allekirjoitukset) 7) näytön arviointipaperit, jos teet näytön ulkomailla(ohjaavalta opettajaltasi)  8) opiskelijakortti ja –todistus (appi) </vt:lpstr>
      <vt:lpstr>9) eurooppalainen sairaanhoitokortti (saa tilattua Kelalta ilmaiseksi pankkitunnuksilla). Oltava ennen matkaa 10) vakuutustodistus (kv-koordinaattorilta + Doctors statement) 11) matkatavaravakuutustodistus (otettava itse jos sellaisen haluaa) 12) reseptit (kts terveysinfo) 13) rokotuskortti (kts terveysinfo) 14) hygieniapassikopio, jos on 15) yhteystiedot: koti, to-ohjaaja, kv-koordinaattori, kv- päällikkö, rehtori, paikallinen yhteyshenkilö, poliisi ja hätänumero kohdemaassa, asunnon osoite ja puhelinnumero, työpaikan osoite ja puhelinnumero 16) Suomen suurlähetystö maassa   4. tehtävä:Yhteystietolomakepohjan saat kv-valmennuksessa. Täytä ja tallenna onedrive-kansioon. </vt:lpstr>
      <vt:lpstr> MMMatkavarusteett Älä ota  mukaan liikaa tavaraa!  Tulet liikkumaan myös jalan ja nostelemaan matkatavaroitasi kulkuvälineisiin  Mukaan kannattaa pakata vain välttämättömimmät tavarat 5. tehtävä: Mitä pakata mukaan: Linkki  </vt:lpstr>
      <vt:lpstr>1. yllämainitut matka-asiakirjat ja niiden kopiot 2. käteistä rahaa ja maan valuuttaa  Esim. Nepalin valuuttaa saa vasta paikan päällä 3. päiväreppu tai olkalaukku pitkällä hihnalla, joka menee vartalon poikki 4. hyvät kengät joilla voi kävellä paljon 5. taskulamppu (kännykässä valo) 6. Leatherman-monitoimityökalu tms. 7. paristoja jos niitä tarvitsee laitteisiin 8. adapteri, joita saa isoimmista tavarakaupoista ja 9. lentokentältä 10. ompelutarvikkeet </vt:lpstr>
      <vt:lpstr>11. saali, iso huivi tai lämmin fleece-takki 12. omat lakanat (yleensä Euroopan ulkopuolella, esim. Nepal) 13. kännykkä, läppäri, tabletti, laturi, mahdollisesti adapteri (Japani) 14. korvatulpat 15. rahavyö tai -kaulapussi 16. varapiilolinssit, nesteet, silmälasit 17. hygieniatuotteita pieni setti käsimatkatavaroihin 18. jos matkalaukku myöhästyy vaatekerta samasta syystä </vt:lpstr>
      <vt:lpstr>19. lääkkeet 20.passikuvia 21.väljät lämpimät vaatteet etenkin pitkille lennoille, 22. lentosukat 23. tuliaiset työpaikalle/ isäntäperheelle 24. feikkilompakko 25. kosteuspyyhkeitä tai käsidesi 26. lukko matkalaukkuun,  27. osoitetieto/puh.nro matkalaukkuun Netin keskustelupalstoilta tai aikaisemmin kohteessa olleilta voit selvittää mitä matkakohteesta ei mahdollisesti saa. </vt:lpstr>
      <vt:lpstr> </vt:lpstr>
      <vt:lpstr>Repun tai matkalaukun lukitsemattomiin sivutaskuihin ei kannata laittaa mitään arvokasta.  Älä pakkaa matkalaukkuun arvokkaita koruja tai laitteita. Merkitse kaikki matkatavarasi osoitelapulla, joka ei irtoa laukusta (nimi, kohteen majapaikan osoite mennessä ja Suomen osoite tullessa, puhelinnumero ja sähköpostiosoite), myös laukun sisäpuolelle.  Suojaa helposti rikkoutuva tavara iskuilta ja kolhuilta matkalaukussa. Käsimatkatavaraan kannattaa varata matka-asiakirjat, saali tai muu lämmin vaate, juomista (osta turvatarkastuksen jälkeen), pientä naposteltavaa, lukemista tai muuta ajanvietettä, purkkaa, korvatulpat ym. </vt:lpstr>
      <vt:lpstr> </vt:lpstr>
      <vt:lpstr> </vt:lpstr>
      <vt:lpstr> </vt:lpstr>
      <vt:lpstr> </vt:lpstr>
      <vt:lpstr>    Maasta riippuen saatat saada koneessa täytettäväksesi maahantulo- ja tullikaavakkeet. Niitä on saatavilla myös lentokentällä. Lentokentällä sinun tulee ensiksi kävellä rajatarkastukseen ja näyttää passisi. Saatat myös joutua vastaamaan kysymyksiin mikä on matkasi tarkoitus ja kesto ja mikä on osoitteesi kohdemaassa. Raja- ja turvatarkastuksissa käyttäydy ystävällisesti ja rauhallisesti. Hae matkatavarasi matkalaukkuhihnalta. Tarkista laukkusi, että otat oikean.  </vt:lpstr>
      <vt:lpstr>     Jos matkatavarasi ovat hukassa tai mennyt väärään kohteeseen, ota yhteys lentoyhtiösi tai lentokentän yleiseen palvelupisteeseen. Joskus matkalaukku voidaan toimittaa kohteeseesi jo seuraavana päivänä tai siinä voi mennä useita päiviä.  Jos matkalaukkusi on rikkoutunut tee siitä ilmoitus palvelutiskillä. Kadoneesta tai rikkoutuneesta matkatavarasta sinulla on yleensä oikeus korvaukseen.  Käytä mieluiten julkisia kulkuneuvoja (juna, bussi), jos niitä ei ole tarjolla, varmista, että astut lailliseen taksiin ja sovi hinnasta kuskin kanssa etukäteen.  6. tehtävä: Selvitä etukäteen miten pääset lentokentältä majapaikkaasi kaupungilla ja mitä se suunnilleen maksaa.  Joissain kohteissamme lentokentällä on vastassa paikallinen yhteyshenkilömme, varmista, että sinulla on tämän henkilön puhelinnumero. Tallenna hänen numeronsa puhelimeesi.    </vt:lpstr>
      <vt:lpstr> </vt:lpstr>
      <vt:lpstr> </vt:lpstr>
      <vt:lpstr> </vt:lpstr>
      <vt:lpstr> </vt:lpstr>
      <vt:lpstr> </vt:lpstr>
      <vt:lpstr>MATKABUDJETTI </vt:lpstr>
      <vt:lpstr>Syöminen tulee halvemmaksi kun valmistat sen mahdollisuuksien mukaan itse sen sijaan, että kävisit ravintolassa tai ostaisit valmisruokaa.  Turistipaikoissa, kuten lentokentillä tai nähtävyyksissä on usein kalliimmat turistihinnat ja säästät rahaa ostamalla esim. eväät muualta.  Selvitä etukäteen maan hintataso, Intiassa ja Nepalissa sama rahamäärä riittää pidempään kuin esim. Norjassa tai Tanskassa. </vt:lpstr>
      <vt:lpstr>Rahan käsittely</vt:lpstr>
      <vt:lpstr>Rahan käsittely</vt:lpstr>
      <vt:lpstr>Rahan käsittely</vt:lpstr>
      <vt:lpstr>Valuutanvaihto</vt:lpstr>
      <vt:lpstr>Mitä tehdä, jos rahat loppuvat?</vt:lpstr>
      <vt:lpstr>Kännykkä</vt:lpstr>
      <vt:lpstr>Internet</vt:lpstr>
      <vt:lpstr>Turvallisuus ja riskit</vt:lpstr>
      <vt:lpstr>Turvallisuus ja riskit</vt:lpstr>
      <vt:lpstr>Vaarojen ennakointi</vt:lpstr>
      <vt:lpstr>Vaarojen ennakointi</vt:lpstr>
      <vt:lpstr>Rikosilmoitus ja viranomaiset</vt:lpstr>
      <vt:lpstr>Vaarojen ennakointi</vt:lpstr>
      <vt:lpstr>Jos passi katoaa</vt:lpstr>
      <vt:lpstr>Ennakointi</vt:lpstr>
      <vt:lpstr>Matkustustiedote - varautuminen</vt:lpstr>
      <vt:lpstr>Eri kulttuurien koodeja: käsimerkit ym. </vt:lpstr>
      <vt:lpstr>Kulttuurishokki</vt:lpstr>
      <vt:lpstr>Kulttuurishokin neljä vaihetta</vt:lpstr>
      <vt:lpstr>Kulttuurishokin neljä vaihetta</vt:lpstr>
      <vt:lpstr>PALUUSHOKKI</vt:lpstr>
      <vt:lpstr>Kulttuurishokin neljä vaihetta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Keto Jouko</dc:creator>
  <cp:lastModifiedBy>Korpela Nina</cp:lastModifiedBy>
  <cp:revision>79</cp:revision>
  <cp:lastPrinted>2023-10-02T05:28:51Z</cp:lastPrinted>
  <dcterms:created xsi:type="dcterms:W3CDTF">2016-10-14T06:25:16Z</dcterms:created>
  <dcterms:modified xsi:type="dcterms:W3CDTF">2023-12-07T04:12:09Z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0x010100711D16E6C0355341B2A14888195CFDDA</vt:lpwstr>
  </property>
</Properties>
</file>